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81" r:id="rId4"/>
    <p:sldId id="282" r:id="rId5"/>
    <p:sldId id="280" r:id="rId6"/>
    <p:sldId id="259" r:id="rId7"/>
    <p:sldId id="260" r:id="rId8"/>
    <p:sldId id="261" r:id="rId9"/>
    <p:sldId id="262" r:id="rId10"/>
    <p:sldId id="278" r:id="rId11"/>
    <p:sldId id="279"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9144000" cy="5143500" type="screen16x9"/>
  <p:notesSz cx="6858000" cy="9144000"/>
  <p:embeddedFontLs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CFE5"/>
    <a:srgbClr val="865EE5"/>
    <a:srgbClr val="E6E6E6"/>
    <a:srgbClr val="ECF4FF"/>
    <a:srgbClr val="CAD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305" autoAdjust="0"/>
    <p:restoredTop sz="96120" autoAdjust="0"/>
  </p:normalViewPr>
  <p:slideViewPr>
    <p:cSldViewPr snapToGrid="0">
      <p:cViewPr varScale="1">
        <p:scale>
          <a:sx n="92" d="100"/>
          <a:sy n="92" d="100"/>
        </p:scale>
        <p:origin x="96" y="91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2.svg>
</file>

<file path=ppt/media/image3.png>
</file>

<file path=ppt/media/image4.png>
</file>

<file path=ppt/media/image5.png>
</file>

<file path=ppt/media/image6.png>
</file>

<file path=ppt/media/image7.sv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9e47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9e47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0ab913aa1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0ab913aa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40ab913aa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40ab913aa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40ab913aa1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40ab913aa1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40ab913aa1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40ab913aa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40af4e9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40af4e9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40af4e9a7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40af4e9a7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40af4e9a71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40af4e9a7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40af4e9a71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40af4e9a71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40af4e9a7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40af4e9a7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40af4e9a71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40af4e9a71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40a42ecc9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40a42ecc9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40af4e9a71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40af4e9a71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40af4e9a71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40af4e9a71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40afadb9d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40afadb9d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40afadb9d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40afadb9d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c6f9e47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c6f9e470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649098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c6f9e470d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c6f9e470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40ab5990b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40ab5990b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c6f9e470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c6f9e470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40ab913aa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40ab913aa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0ab913aa1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0ab913aa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199681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40ab913aa1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40ab913aa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4131358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reserve="1" userDrawn="1">
  <p:cSld name="1_One column text">
    <p:spTree>
      <p:nvGrpSpPr>
        <p:cNvPr id="1" name="Shape 36"/>
        <p:cNvGrpSpPr/>
        <p:nvPr/>
      </p:nvGrpSpPr>
      <p:grpSpPr>
        <a:xfrm>
          <a:off x="0" y="0"/>
          <a:ext cx="0" cy="0"/>
          <a:chOff x="0" y="0"/>
          <a:chExt cx="0" cy="0"/>
        </a:xfrm>
      </p:grpSpPr>
      <p:sp>
        <p:nvSpPr>
          <p:cNvPr id="37" name="Google Shape;37;p7"/>
          <p:cNvSpPr txBox="1"/>
          <p:nvPr/>
        </p:nvSpPr>
        <p:spPr>
          <a:xfrm rot="10800000" flipH="1">
            <a:off x="2670464" y="25"/>
            <a:ext cx="6473536"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886597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60" r:id="rId7"/>
    <p:sldLayoutId id="2147483654" r:id="rId8"/>
    <p:sldLayoutId id="2147483655" r:id="rId9"/>
    <p:sldLayoutId id="2147483656" r:id="rId10"/>
    <p:sldLayoutId id="2147483657" r:id="rId11"/>
    <p:sldLayoutId id="2147483658"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11.png"/><Relationship Id="rId4"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2.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3.png"/><Relationship Id="rId4"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4.png"/><Relationship Id="rId4"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5.png"/><Relationship Id="rId4"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8.xml"/><Relationship Id="rId4" Type="http://schemas.openxmlformats.org/officeDocument/2006/relationships/image" Target="../media/image17.sv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microsoft.com/office/2007/relationships/media" Target="../media/media3.MP4"/><Relationship Id="rId7" Type="http://schemas.openxmlformats.org/officeDocument/2006/relationships/image" Target="../media/image5.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4.png"/><Relationship Id="rId5" Type="http://schemas.openxmlformats.org/officeDocument/2006/relationships/slideLayout" Target="../slideLayouts/slideLayout12.xml"/><Relationship Id="rId4" Type="http://schemas.openxmlformats.org/officeDocument/2006/relationships/video" Target="../media/media3.MP4"/></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65EE5"/>
        </a:solidFill>
        <a:effectLst/>
      </p:bgPr>
    </p:bg>
    <p:spTree>
      <p:nvGrpSpPr>
        <p:cNvPr id="1" name="Shape 66"/>
        <p:cNvGrpSpPr/>
        <p:nvPr/>
      </p:nvGrpSpPr>
      <p:grpSpPr>
        <a:xfrm>
          <a:off x="0" y="0"/>
          <a:ext cx="0" cy="0"/>
          <a:chOff x="0" y="0"/>
          <a:chExt cx="0" cy="0"/>
        </a:xfrm>
      </p:grpSpPr>
      <p:sp>
        <p:nvSpPr>
          <p:cNvPr id="67" name="Google Shape;67;p13"/>
          <p:cNvSpPr txBox="1">
            <a:spLocks noGrp="1"/>
          </p:cNvSpPr>
          <p:nvPr>
            <p:ph type="title"/>
          </p:nvPr>
        </p:nvSpPr>
        <p:spPr>
          <a:xfrm>
            <a:off x="460950" y="1024900"/>
            <a:ext cx="6098400" cy="20532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Real-time Location Tracking and Visualization using </a:t>
            </a:r>
            <a:r>
              <a:rPr lang="en" b="1">
                <a:solidFill>
                  <a:schemeClr val="accent6"/>
                </a:solidFill>
              </a:rPr>
              <a:t>Augmented Reality</a:t>
            </a:r>
            <a:endParaRPr b="1">
              <a:solidFill>
                <a:schemeClr val="accent6"/>
              </a:solidFill>
            </a:endParaRPr>
          </a:p>
        </p:txBody>
      </p:sp>
      <p:sp>
        <p:nvSpPr>
          <p:cNvPr id="68" name="Google Shape;68;p13"/>
          <p:cNvSpPr txBox="1">
            <a:spLocks noGrp="1"/>
          </p:cNvSpPr>
          <p:nvPr>
            <p:ph type="subTitle" idx="4294967295"/>
          </p:nvPr>
        </p:nvSpPr>
        <p:spPr>
          <a:xfrm>
            <a:off x="598100" y="4040225"/>
            <a:ext cx="2416200" cy="8283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solidFill>
                  <a:schemeClr val="lt1"/>
                </a:solidFill>
              </a:rPr>
              <a:t>Aadam</a:t>
            </a:r>
            <a:br>
              <a:rPr lang="en">
                <a:solidFill>
                  <a:schemeClr val="lt1"/>
                </a:solidFill>
              </a:rPr>
            </a:br>
            <a:r>
              <a:rPr lang="en">
                <a:solidFill>
                  <a:schemeClr val="lt1"/>
                </a:solidFill>
              </a:rPr>
              <a:t>Hamza Saeed</a:t>
            </a:r>
            <a:endParaRPr>
              <a:solidFill>
                <a:schemeClr val="lt1"/>
              </a:solidFill>
            </a:endParaRPr>
          </a:p>
        </p:txBody>
      </p:sp>
      <p:pic>
        <p:nvPicPr>
          <p:cNvPr id="3" name="Graphic 2">
            <a:extLst>
              <a:ext uri="{FF2B5EF4-FFF2-40B4-BE49-F238E27FC236}">
                <a16:creationId xmlns:a16="http://schemas.microsoft.com/office/drawing/2014/main" id="{F16D470A-4A58-4580-A5BA-6FDCC4B97D4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45564" y="-502024"/>
            <a:ext cx="4880506" cy="558157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142943" y="489412"/>
            <a:ext cx="2974898" cy="755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solidFill>
                  <a:schemeClr val="bg1"/>
                </a:solidFill>
              </a:rPr>
              <a:t>UML Diagram</a:t>
            </a:r>
            <a:endParaRPr dirty="0">
              <a:solidFill>
                <a:schemeClr val="bg1"/>
              </a:solidFill>
            </a:endParaRPr>
          </a:p>
        </p:txBody>
      </p:sp>
      <p:sp>
        <p:nvSpPr>
          <p:cNvPr id="141" name="Google Shape;141;p20"/>
          <p:cNvSpPr txBox="1">
            <a:spLocks noGrp="1"/>
          </p:cNvSpPr>
          <p:nvPr>
            <p:ph type="body" idx="1"/>
          </p:nvPr>
        </p:nvSpPr>
        <p:spPr>
          <a:xfrm>
            <a:off x="142943" y="1426267"/>
            <a:ext cx="2974898" cy="3103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600" dirty="0">
                <a:solidFill>
                  <a:schemeClr val="bg1"/>
                </a:solidFill>
              </a:rPr>
              <a:t>For Account Management</a:t>
            </a:r>
          </a:p>
          <a:p>
            <a:pPr marL="0" lvl="0" indent="0" rtl="0">
              <a:spcBef>
                <a:spcPts val="0"/>
              </a:spcBef>
              <a:spcAft>
                <a:spcPts val="0"/>
              </a:spcAft>
              <a:buNone/>
            </a:pPr>
            <a:endParaRPr lang="en-US" sz="1600" dirty="0">
              <a:solidFill>
                <a:schemeClr val="bg1"/>
              </a:solidFill>
            </a:endParaRPr>
          </a:p>
          <a:p>
            <a:pPr marL="0" lvl="0" indent="0" rtl="0">
              <a:spcBef>
                <a:spcPts val="0"/>
              </a:spcBef>
              <a:spcAft>
                <a:spcPts val="0"/>
              </a:spcAft>
              <a:buNone/>
            </a:pPr>
            <a:r>
              <a:rPr lang="en-US" sz="1600" b="1" dirty="0" err="1">
                <a:solidFill>
                  <a:schemeClr val="tx1"/>
                </a:solidFill>
              </a:rPr>
              <a:t>FirebaseAuth</a:t>
            </a:r>
            <a:r>
              <a:rPr lang="en-US" sz="1600" dirty="0">
                <a:solidFill>
                  <a:schemeClr val="bg1"/>
                </a:solidFill>
              </a:rPr>
              <a:t>: Library to Authenticate Users</a:t>
            </a:r>
          </a:p>
          <a:p>
            <a:pPr marL="0" lvl="0" indent="0" rtl="0">
              <a:spcBef>
                <a:spcPts val="0"/>
              </a:spcBef>
              <a:spcAft>
                <a:spcPts val="0"/>
              </a:spcAft>
              <a:buNone/>
            </a:pPr>
            <a:r>
              <a:rPr lang="en-US" sz="1600" b="1" dirty="0" err="1">
                <a:solidFill>
                  <a:schemeClr val="tx1"/>
                </a:solidFill>
              </a:rPr>
              <a:t>AuthUI</a:t>
            </a:r>
            <a:r>
              <a:rPr lang="en-US" sz="1600" dirty="0">
                <a:solidFill>
                  <a:schemeClr val="bg1"/>
                </a:solidFill>
              </a:rPr>
              <a:t>: Provides User Interface for seamless Authentication.</a:t>
            </a:r>
          </a:p>
          <a:p>
            <a:pPr marL="0" lvl="0" indent="0" rtl="0">
              <a:spcBef>
                <a:spcPts val="0"/>
              </a:spcBef>
              <a:spcAft>
                <a:spcPts val="0"/>
              </a:spcAft>
              <a:buNone/>
            </a:pPr>
            <a:r>
              <a:rPr lang="en-US" sz="1600" b="1" dirty="0" err="1">
                <a:solidFill>
                  <a:schemeClr val="tx1"/>
                </a:solidFill>
              </a:rPr>
              <a:t>FirebaseDatabase</a:t>
            </a:r>
            <a:r>
              <a:rPr lang="en-US" sz="1600" dirty="0">
                <a:solidFill>
                  <a:schemeClr val="bg1"/>
                </a:solidFill>
              </a:rPr>
              <a:t>: To store and retrieve data from remote Firebase Database.</a:t>
            </a:r>
          </a:p>
          <a:p>
            <a:pPr marL="0" lvl="0" indent="0" rtl="0">
              <a:spcBef>
                <a:spcPts val="0"/>
              </a:spcBef>
              <a:spcAft>
                <a:spcPts val="0"/>
              </a:spcAft>
              <a:buNone/>
            </a:pPr>
            <a:endParaRPr lang="en-US" sz="1600" dirty="0">
              <a:solidFill>
                <a:schemeClr val="bg1"/>
              </a:solidFill>
            </a:endParaRPr>
          </a:p>
          <a:p>
            <a:pPr marL="0" lvl="0" indent="0" rtl="0">
              <a:spcBef>
                <a:spcPts val="0"/>
              </a:spcBef>
              <a:spcAft>
                <a:spcPts val="0"/>
              </a:spcAft>
              <a:buNone/>
            </a:pPr>
            <a:endParaRPr lang="en-US" sz="1600" dirty="0">
              <a:solidFill>
                <a:schemeClr val="bg1"/>
              </a:solidFill>
            </a:endParaRPr>
          </a:p>
        </p:txBody>
      </p:sp>
      <p:pic>
        <p:nvPicPr>
          <p:cNvPr id="7" name="Picture 6">
            <a:extLst>
              <a:ext uri="{FF2B5EF4-FFF2-40B4-BE49-F238E27FC236}">
                <a16:creationId xmlns:a16="http://schemas.microsoft.com/office/drawing/2014/main" id="{2525AD01-1A35-4451-AB83-73C386B37883}"/>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3314700" y="280555"/>
            <a:ext cx="5829300" cy="4503069"/>
          </a:xfrm>
          <a:prstGeom prst="rect">
            <a:avLst/>
          </a:prstGeom>
        </p:spPr>
      </p:pic>
    </p:spTree>
    <p:extLst>
      <p:ext uri="{BB962C8B-B14F-4D97-AF65-F5344CB8AC3E}">
        <p14:creationId xmlns:p14="http://schemas.microsoft.com/office/powerpoint/2010/main" val="3238154509"/>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58"/>
        <p:cNvGrpSpPr/>
        <p:nvPr/>
      </p:nvGrpSpPr>
      <p:grpSpPr>
        <a:xfrm>
          <a:off x="0" y="0"/>
          <a:ext cx="0" cy="0"/>
          <a:chOff x="0" y="0"/>
          <a:chExt cx="0" cy="0"/>
        </a:xfrm>
      </p:grpSpPr>
      <p:sp>
        <p:nvSpPr>
          <p:cNvPr id="159" name="Google Shape;159;p23"/>
          <p:cNvSpPr txBox="1">
            <a:spLocks noGrp="1"/>
          </p:cNvSpPr>
          <p:nvPr>
            <p:ph type="title"/>
          </p:nvPr>
        </p:nvSpPr>
        <p:spPr>
          <a:xfrm>
            <a:off x="4848634" y="1089450"/>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solidFill>
                  <a:schemeClr val="bg1"/>
                </a:solidFill>
              </a:rPr>
              <a:t>ERD Diagram</a:t>
            </a:r>
            <a:endParaRPr dirty="0">
              <a:solidFill>
                <a:schemeClr val="bg1"/>
              </a:solidFill>
            </a:endParaRPr>
          </a:p>
        </p:txBody>
      </p:sp>
      <p:sp>
        <p:nvSpPr>
          <p:cNvPr id="160" name="Google Shape;160;p23"/>
          <p:cNvSpPr txBox="1">
            <a:spLocks noGrp="1"/>
          </p:cNvSpPr>
          <p:nvPr>
            <p:ph type="subTitle" idx="1"/>
          </p:nvPr>
        </p:nvSpPr>
        <p:spPr>
          <a:xfrm>
            <a:off x="5098800" y="2839852"/>
            <a:ext cx="3562121"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solidFill>
                  <a:schemeClr val="tx1"/>
                </a:solidFill>
              </a:rPr>
              <a:t>Entity Relationship Diagram</a:t>
            </a:r>
            <a:endParaRPr dirty="0">
              <a:solidFill>
                <a:schemeClr val="tx1"/>
              </a:solidFill>
            </a:endParaRPr>
          </a:p>
        </p:txBody>
      </p:sp>
      <p:pic>
        <p:nvPicPr>
          <p:cNvPr id="5" name="Picture 4">
            <a:extLst>
              <a:ext uri="{FF2B5EF4-FFF2-40B4-BE49-F238E27FC236}">
                <a16:creationId xmlns:a16="http://schemas.microsoft.com/office/drawing/2014/main" id="{B58D83A4-2146-4A63-A971-A49CAE0D6C2B}"/>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1756" y="409753"/>
            <a:ext cx="4438158" cy="4393002"/>
          </a:xfrm>
          <a:prstGeom prst="rect">
            <a:avLst/>
          </a:prstGeom>
        </p:spPr>
      </p:pic>
    </p:spTree>
    <p:extLst>
      <p:ext uri="{BB962C8B-B14F-4D97-AF65-F5344CB8AC3E}">
        <p14:creationId xmlns:p14="http://schemas.microsoft.com/office/powerpoint/2010/main" val="1128768300"/>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3368600" y="555600"/>
            <a:ext cx="5249700" cy="755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solidFill>
                  <a:schemeClr val="dk2"/>
                </a:solidFill>
              </a:rPr>
              <a:t>User Account Management</a:t>
            </a:r>
            <a:endParaRPr>
              <a:solidFill>
                <a:schemeClr val="dk2"/>
              </a:solidFill>
            </a:endParaRPr>
          </a:p>
        </p:txBody>
      </p:sp>
      <p:sp>
        <p:nvSpPr>
          <p:cNvPr id="141" name="Google Shape;141;p20"/>
          <p:cNvSpPr txBox="1">
            <a:spLocks noGrp="1"/>
          </p:cNvSpPr>
          <p:nvPr>
            <p:ph type="body" idx="1"/>
          </p:nvPr>
        </p:nvSpPr>
        <p:spPr>
          <a:xfrm>
            <a:off x="3368600" y="1528175"/>
            <a:ext cx="5721900" cy="3103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a:solidFill>
                  <a:schemeClr val="dk2"/>
                </a:solidFill>
              </a:rPr>
              <a:t>We use Firebase Authentication to authenticate users. Multiple authentication methods are used:</a:t>
            </a:r>
            <a:endParaRPr sz="1400">
              <a:solidFill>
                <a:schemeClr val="dk2"/>
              </a:solidFill>
            </a:endParaRPr>
          </a:p>
          <a:p>
            <a:pPr marL="457200" lvl="0" indent="-317500" rtl="0">
              <a:spcBef>
                <a:spcPts val="1600"/>
              </a:spcBef>
              <a:spcAft>
                <a:spcPts val="0"/>
              </a:spcAft>
              <a:buClr>
                <a:schemeClr val="dk2"/>
              </a:buClr>
              <a:buSzPts val="1400"/>
              <a:buChar char="●"/>
            </a:pPr>
            <a:r>
              <a:rPr lang="en" sz="1400">
                <a:solidFill>
                  <a:schemeClr val="dk2"/>
                </a:solidFill>
              </a:rPr>
              <a:t>Email</a:t>
            </a:r>
            <a:endParaRPr sz="1400">
              <a:solidFill>
                <a:schemeClr val="dk2"/>
              </a:solidFill>
            </a:endParaRPr>
          </a:p>
          <a:p>
            <a:pPr marL="457200" lvl="0" indent="-317500" rtl="0">
              <a:spcBef>
                <a:spcPts val="0"/>
              </a:spcBef>
              <a:spcAft>
                <a:spcPts val="0"/>
              </a:spcAft>
              <a:buClr>
                <a:schemeClr val="dk2"/>
              </a:buClr>
              <a:buSzPts val="1400"/>
              <a:buChar char="●"/>
            </a:pPr>
            <a:r>
              <a:rPr lang="en" sz="1400">
                <a:solidFill>
                  <a:schemeClr val="dk2"/>
                </a:solidFill>
              </a:rPr>
              <a:t>Google</a:t>
            </a:r>
            <a:endParaRPr sz="1400">
              <a:solidFill>
                <a:schemeClr val="dk2"/>
              </a:solidFill>
            </a:endParaRPr>
          </a:p>
          <a:p>
            <a:pPr marL="457200" lvl="0" indent="-317500" rtl="0">
              <a:spcBef>
                <a:spcPts val="0"/>
              </a:spcBef>
              <a:spcAft>
                <a:spcPts val="0"/>
              </a:spcAft>
              <a:buClr>
                <a:schemeClr val="dk2"/>
              </a:buClr>
              <a:buSzPts val="1400"/>
              <a:buChar char="●"/>
            </a:pPr>
            <a:r>
              <a:rPr lang="en" sz="1400">
                <a:solidFill>
                  <a:schemeClr val="dk2"/>
                </a:solidFill>
              </a:rPr>
              <a:t>Facebook</a:t>
            </a:r>
            <a:endParaRPr sz="1400">
              <a:solidFill>
                <a:schemeClr val="dk2"/>
              </a:solidFill>
            </a:endParaRPr>
          </a:p>
          <a:p>
            <a:pPr marL="457200" lvl="0" indent="-317500" rtl="0">
              <a:spcBef>
                <a:spcPts val="0"/>
              </a:spcBef>
              <a:spcAft>
                <a:spcPts val="0"/>
              </a:spcAft>
              <a:buClr>
                <a:schemeClr val="dk2"/>
              </a:buClr>
              <a:buSzPts val="1400"/>
              <a:buChar char="●"/>
            </a:pPr>
            <a:r>
              <a:rPr lang="en" sz="1400">
                <a:solidFill>
                  <a:schemeClr val="dk2"/>
                </a:solidFill>
              </a:rPr>
              <a:t>Twitter</a:t>
            </a:r>
            <a:endParaRPr sz="1400">
              <a:solidFill>
                <a:schemeClr val="dk2"/>
              </a:solidFill>
            </a:endParaRPr>
          </a:p>
          <a:p>
            <a:pPr marL="0" lvl="0" indent="0" rtl="0">
              <a:spcBef>
                <a:spcPts val="1600"/>
              </a:spcBef>
              <a:spcAft>
                <a:spcPts val="0"/>
              </a:spcAft>
              <a:buNone/>
            </a:pPr>
            <a:r>
              <a:rPr lang="en" sz="1400">
                <a:solidFill>
                  <a:schemeClr val="dk2"/>
                </a:solidFill>
              </a:rPr>
              <a:t>Once a user has signed up, the service returns a unique identifier (uid) for that particular user. </a:t>
            </a:r>
            <a:endParaRPr sz="1400">
              <a:solidFill>
                <a:schemeClr val="dk2"/>
              </a:solidFill>
            </a:endParaRPr>
          </a:p>
          <a:p>
            <a:pPr marL="0" lvl="0" indent="0">
              <a:spcBef>
                <a:spcPts val="1600"/>
              </a:spcBef>
              <a:spcAft>
                <a:spcPts val="1600"/>
              </a:spcAft>
              <a:buNone/>
            </a:pPr>
            <a:r>
              <a:rPr lang="en" sz="1400">
                <a:solidFill>
                  <a:schemeClr val="dk2"/>
                </a:solidFill>
              </a:rPr>
              <a:t>We store the uid, name, email, and photoUrl of the user in our remote Firebase Database, as these are used throughout the application.</a:t>
            </a:r>
            <a:endParaRPr sz="1400">
              <a:solidFill>
                <a:schemeClr val="dk2"/>
              </a:solidFill>
            </a:endParaRPr>
          </a:p>
        </p:txBody>
      </p:sp>
      <p:pic>
        <p:nvPicPr>
          <p:cNvPr id="2" name="login">
            <a:hlinkClick r:id="" action="ppaction://media"/>
            <a:extLst>
              <a:ext uri="{FF2B5EF4-FFF2-40B4-BE49-F238E27FC236}">
                <a16:creationId xmlns:a16="http://schemas.microsoft.com/office/drawing/2014/main" id="{651C98D1-5F3E-4F74-BE6C-A3B816E1064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08656" y="55266"/>
            <a:ext cx="2462115" cy="5032968"/>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45"/>
        <p:cNvGrpSpPr/>
        <p:nvPr/>
      </p:nvGrpSpPr>
      <p:grpSpPr>
        <a:xfrm>
          <a:off x="0" y="0"/>
          <a:ext cx="0" cy="0"/>
          <a:chOff x="0" y="0"/>
          <a:chExt cx="0" cy="0"/>
        </a:xfrm>
      </p:grpSpPr>
      <p:sp>
        <p:nvSpPr>
          <p:cNvPr id="146" name="Google Shape;146;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Location Tracking</a:t>
            </a:r>
            <a:endParaRPr/>
          </a:p>
        </p:txBody>
      </p:sp>
      <p:sp>
        <p:nvSpPr>
          <p:cNvPr id="147" name="Google Shape;147;p21"/>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And saving in the remote database</a:t>
            </a:r>
            <a:endParaRPr/>
          </a:p>
        </p:txBody>
      </p:sp>
      <p:sp>
        <p:nvSpPr>
          <p:cNvPr id="148" name="Google Shape;148;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rtl="0">
              <a:spcBef>
                <a:spcPts val="0"/>
              </a:spcBef>
              <a:spcAft>
                <a:spcPts val="1600"/>
              </a:spcAft>
              <a:buNone/>
            </a:pPr>
            <a:r>
              <a:rPr lang="en"/>
              <a:t>Keep track of a user’s location and update it in the remote database periodically.</a:t>
            </a:r>
            <a:endParaRPr/>
          </a:p>
        </p:txBody>
      </p:sp>
    </p:spTree>
  </p:cSld>
  <p:clrMapOvr>
    <a:masterClrMapping/>
  </p:clrMapOvr>
  <p:transition spd="slow">
    <p:push dir="r"/>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52"/>
        <p:cNvGrpSpPr/>
        <p:nvPr/>
      </p:nvGrpSpPr>
      <p:grpSpPr>
        <a:xfrm>
          <a:off x="0" y="0"/>
          <a:ext cx="0" cy="0"/>
          <a:chOff x="0" y="0"/>
          <a:chExt cx="0" cy="0"/>
        </a:xfrm>
      </p:grpSpPr>
      <p:sp>
        <p:nvSpPr>
          <p:cNvPr id="153" name="Google Shape;153;p22"/>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Location Tracking</a:t>
            </a:r>
            <a:endParaRPr/>
          </a:p>
        </p:txBody>
      </p:sp>
      <p:sp>
        <p:nvSpPr>
          <p:cNvPr id="154" name="Google Shape;154;p22"/>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If the location is turned off, prompt the user to enable the location updates.</a:t>
            </a:r>
            <a:endParaRPr/>
          </a:p>
          <a:p>
            <a:pPr marL="0" lvl="0" indent="0" rtl="0">
              <a:spcBef>
                <a:spcPts val="1600"/>
              </a:spcBef>
              <a:spcAft>
                <a:spcPts val="0"/>
              </a:spcAft>
              <a:buNone/>
            </a:pPr>
            <a:r>
              <a:rPr lang="en"/>
              <a:t>By following the best practices, we used FusedLocationProvider, which uses GPS, WiFi, cellular network, etc. to get the best accuracy for a user’s location.</a:t>
            </a:r>
            <a:endParaRPr/>
          </a:p>
          <a:p>
            <a:pPr marL="0" lvl="0" indent="0" rtl="0">
              <a:spcBef>
                <a:spcPts val="1600"/>
              </a:spcBef>
              <a:spcAft>
                <a:spcPts val="0"/>
              </a:spcAft>
              <a:buNone/>
            </a:pPr>
            <a:r>
              <a:rPr lang="en"/>
              <a:t>Android 8.0 introduces new limitations for increased battery performance of the user’s device.</a:t>
            </a:r>
            <a:endParaRPr/>
          </a:p>
          <a:p>
            <a:pPr marL="0" lvl="0" indent="0">
              <a:spcBef>
                <a:spcPts val="1600"/>
              </a:spcBef>
              <a:spcAft>
                <a:spcPts val="1600"/>
              </a:spcAft>
              <a:buNone/>
            </a:pPr>
            <a:r>
              <a:rPr lang="en"/>
              <a:t>We created a service that tracks a user’s location in the background and updates it in a remote Firebase database.</a:t>
            </a:r>
            <a:endParaRPr/>
          </a:p>
        </p:txBody>
      </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58"/>
        <p:cNvGrpSpPr/>
        <p:nvPr/>
      </p:nvGrpSpPr>
      <p:grpSpPr>
        <a:xfrm>
          <a:off x="0" y="0"/>
          <a:ext cx="0" cy="0"/>
          <a:chOff x="0" y="0"/>
          <a:chExt cx="0" cy="0"/>
        </a:xfrm>
      </p:grpSpPr>
      <p:sp>
        <p:nvSpPr>
          <p:cNvPr id="159" name="Google Shape;159;p23"/>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Contacts Management</a:t>
            </a:r>
            <a:endParaRPr/>
          </a:p>
        </p:txBody>
      </p:sp>
      <p:sp>
        <p:nvSpPr>
          <p:cNvPr id="160" name="Google Shape;160;p23"/>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Adding/Removing users into a contacts list</a:t>
            </a:r>
            <a:endParaRPr/>
          </a:p>
        </p:txBody>
      </p:sp>
      <p:sp>
        <p:nvSpPr>
          <p:cNvPr id="161" name="Google Shape;161;p23"/>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spcBef>
                <a:spcPts val="0"/>
              </a:spcBef>
              <a:spcAft>
                <a:spcPts val="1600"/>
              </a:spcAft>
              <a:buNone/>
            </a:pPr>
            <a:r>
              <a:rPr lang="en"/>
              <a:t>Users are able to add and remove one another from their contacts lists.</a:t>
            </a:r>
            <a:endParaRPr/>
          </a:p>
        </p:txBody>
      </p:sp>
    </p:spTree>
  </p:cSld>
  <p:clrMapOvr>
    <a:masterClrMapping/>
  </p:clrMapOvr>
  <p:transition spd="slow">
    <p:push dir="r"/>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65"/>
        <p:cNvGrpSpPr/>
        <p:nvPr/>
      </p:nvGrpSpPr>
      <p:grpSpPr>
        <a:xfrm>
          <a:off x="0" y="0"/>
          <a:ext cx="0" cy="0"/>
          <a:chOff x="0" y="0"/>
          <a:chExt cx="0" cy="0"/>
        </a:xfrm>
      </p:grpSpPr>
      <p:sp>
        <p:nvSpPr>
          <p:cNvPr id="166" name="Google Shape;166;p24"/>
          <p:cNvSpPr txBox="1">
            <a:spLocks noGrp="1"/>
          </p:cNvSpPr>
          <p:nvPr>
            <p:ph type="title"/>
          </p:nvPr>
        </p:nvSpPr>
        <p:spPr>
          <a:xfrm>
            <a:off x="3582500" y="555600"/>
            <a:ext cx="5338800" cy="755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solidFill>
                  <a:schemeClr val="dk2"/>
                </a:solidFill>
              </a:rPr>
              <a:t>Contacts Management</a:t>
            </a:r>
            <a:endParaRPr>
              <a:solidFill>
                <a:schemeClr val="dk2"/>
              </a:solidFill>
            </a:endParaRPr>
          </a:p>
        </p:txBody>
      </p:sp>
      <p:sp>
        <p:nvSpPr>
          <p:cNvPr id="167" name="Google Shape;167;p24"/>
          <p:cNvSpPr txBox="1">
            <a:spLocks noGrp="1"/>
          </p:cNvSpPr>
          <p:nvPr>
            <p:ph type="body" idx="1"/>
          </p:nvPr>
        </p:nvSpPr>
        <p:spPr>
          <a:xfrm>
            <a:off x="3582500" y="1465800"/>
            <a:ext cx="5258400" cy="3103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a:solidFill>
                  <a:schemeClr val="dk2"/>
                </a:solidFill>
              </a:rPr>
              <a:t>Users can add one another to their contacts lists by using the email address. If there’s a user with that email id, it will get added to the contact list.</a:t>
            </a:r>
            <a:endParaRPr sz="1400">
              <a:solidFill>
                <a:schemeClr val="dk2"/>
              </a:solidFill>
            </a:endParaRPr>
          </a:p>
          <a:p>
            <a:pPr marL="0" lvl="0" indent="0" rtl="0">
              <a:spcBef>
                <a:spcPts val="1600"/>
              </a:spcBef>
              <a:spcAft>
                <a:spcPts val="0"/>
              </a:spcAft>
              <a:buNone/>
            </a:pPr>
            <a:r>
              <a:rPr lang="en" sz="1400">
                <a:solidFill>
                  <a:schemeClr val="dk2"/>
                </a:solidFill>
              </a:rPr>
              <a:t>Once a user has been added to the contact list, the contact list will get updated for both users and they will be able to receive location updates for one another.</a:t>
            </a:r>
            <a:endParaRPr sz="1400">
              <a:solidFill>
                <a:schemeClr val="dk2"/>
              </a:solidFill>
            </a:endParaRPr>
          </a:p>
          <a:p>
            <a:pPr marL="0" lvl="0" indent="0" rtl="0">
              <a:spcBef>
                <a:spcPts val="1600"/>
              </a:spcBef>
              <a:spcAft>
                <a:spcPts val="0"/>
              </a:spcAft>
              <a:buNone/>
            </a:pPr>
            <a:r>
              <a:rPr lang="en" sz="1400">
                <a:solidFill>
                  <a:schemeClr val="dk2"/>
                </a:solidFill>
              </a:rPr>
              <a:t>User can also start to chat with other users in his contact list.</a:t>
            </a:r>
            <a:endParaRPr sz="1400">
              <a:solidFill>
                <a:schemeClr val="dk2"/>
              </a:solidFill>
            </a:endParaRPr>
          </a:p>
          <a:p>
            <a:pPr marL="0" lvl="0" indent="0">
              <a:spcBef>
                <a:spcPts val="1600"/>
              </a:spcBef>
              <a:spcAft>
                <a:spcPts val="1600"/>
              </a:spcAft>
              <a:buNone/>
            </a:pPr>
            <a:r>
              <a:rPr lang="en" sz="1400">
                <a:solidFill>
                  <a:schemeClr val="dk2"/>
                </a:solidFill>
              </a:rPr>
              <a:t>Tapping the name or image of a contact will take the user to his location marker on the map.</a:t>
            </a:r>
            <a:endParaRPr sz="1400">
              <a:solidFill>
                <a:schemeClr val="dk2"/>
              </a:solidFill>
            </a:endParaRPr>
          </a:p>
        </p:txBody>
      </p:sp>
      <p:pic>
        <p:nvPicPr>
          <p:cNvPr id="2" name="contacts_management">
            <a:hlinkClick r:id="" action="ppaction://media"/>
            <a:extLst>
              <a:ext uri="{FF2B5EF4-FFF2-40B4-BE49-F238E27FC236}">
                <a16:creationId xmlns:a16="http://schemas.microsoft.com/office/drawing/2014/main" id="{45B50633-D029-4B1D-8374-FB253128A70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03100" y="55084"/>
            <a:ext cx="2462293" cy="5033331"/>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282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2"/>
                </p:tgtEl>
              </p:cMediaNode>
            </p:video>
            <p:seq concurrent="1" nextAc="seek">
              <p:cTn id="15" restart="whenNotActive" fill="hold" evtFilter="cancelBubble" nodeType="interactiveSeq">
                <p:stCondLst>
                  <p:cond evt="onClick" delay="0">
                    <p:tgtEl>
                      <p:spTgt spid="2"/>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71"/>
        <p:cNvGrpSpPr/>
        <p:nvPr/>
      </p:nvGrpSpPr>
      <p:grpSpPr>
        <a:xfrm>
          <a:off x="0" y="0"/>
          <a:ext cx="0" cy="0"/>
          <a:chOff x="0" y="0"/>
          <a:chExt cx="0" cy="0"/>
        </a:xfrm>
      </p:grpSpPr>
      <p:sp>
        <p:nvSpPr>
          <p:cNvPr id="172" name="Google Shape;172;p2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Augmented Reality</a:t>
            </a:r>
            <a:endParaRPr/>
          </a:p>
        </p:txBody>
      </p:sp>
      <p:sp>
        <p:nvSpPr>
          <p:cNvPr id="173" name="Google Shape;173;p25"/>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Problems and Solution</a:t>
            </a:r>
            <a:endParaRPr/>
          </a:p>
        </p:txBody>
      </p:sp>
      <p:sp>
        <p:nvSpPr>
          <p:cNvPr id="174" name="Google Shape;174;p25"/>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We faced numerous problems during the implementation of this feature:</a:t>
            </a:r>
            <a:endParaRPr/>
          </a:p>
          <a:p>
            <a:pPr marL="457200" lvl="0" indent="-342900" rtl="0">
              <a:spcBef>
                <a:spcPts val="1600"/>
              </a:spcBef>
              <a:spcAft>
                <a:spcPts val="0"/>
              </a:spcAft>
              <a:buSzPts val="1800"/>
              <a:buChar char="●"/>
            </a:pPr>
            <a:r>
              <a:rPr lang="en"/>
              <a:t>New Library</a:t>
            </a:r>
            <a:endParaRPr/>
          </a:p>
          <a:p>
            <a:pPr marL="457200" lvl="0" indent="-342900" rtl="0">
              <a:spcBef>
                <a:spcPts val="0"/>
              </a:spcBef>
              <a:spcAft>
                <a:spcPts val="0"/>
              </a:spcAft>
              <a:buSzPts val="1800"/>
              <a:buChar char="●"/>
            </a:pPr>
            <a:r>
              <a:rPr lang="en"/>
              <a:t>Unstable markers</a:t>
            </a:r>
            <a:endParaRPr/>
          </a:p>
          <a:p>
            <a:pPr marL="457200" lvl="0" indent="-342900" rtl="0">
              <a:spcBef>
                <a:spcPts val="0"/>
              </a:spcBef>
              <a:spcAft>
                <a:spcPts val="0"/>
              </a:spcAft>
              <a:buSzPts val="1800"/>
              <a:buChar char="●"/>
            </a:pPr>
            <a:r>
              <a:rPr lang="en"/>
              <a:t>Inaccurate Location</a:t>
            </a:r>
            <a:endParaRPr/>
          </a:p>
          <a:p>
            <a:pPr marL="457200" lvl="0" indent="-342900" rtl="0">
              <a:spcBef>
                <a:spcPts val="0"/>
              </a:spcBef>
              <a:spcAft>
                <a:spcPts val="0"/>
              </a:spcAft>
              <a:buSzPts val="1800"/>
              <a:buChar char="●"/>
            </a:pPr>
            <a:r>
              <a:rPr lang="en"/>
              <a:t>API changes</a:t>
            </a:r>
            <a:endParaRPr/>
          </a:p>
          <a:p>
            <a:pPr marL="457200" lvl="0" indent="-342900">
              <a:spcBef>
                <a:spcPts val="0"/>
              </a:spcBef>
              <a:spcAft>
                <a:spcPts val="0"/>
              </a:spcAft>
              <a:buSzPts val="1800"/>
              <a:buChar char="●"/>
            </a:pPr>
            <a:r>
              <a:rPr lang="en"/>
              <a:t>GPS based markers</a:t>
            </a:r>
            <a:endParaRPr/>
          </a:p>
        </p:txBody>
      </p:sp>
    </p:spTree>
  </p:cSld>
  <p:clrMapOvr>
    <a:masterClrMapping/>
  </p:clrMapOvr>
  <p:transition spd="slow">
    <p:push dir="r"/>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78"/>
        <p:cNvGrpSpPr/>
        <p:nvPr/>
      </p:nvGrpSpPr>
      <p:grpSpPr>
        <a:xfrm>
          <a:off x="0" y="0"/>
          <a:ext cx="0" cy="0"/>
          <a:chOff x="0" y="0"/>
          <a:chExt cx="0" cy="0"/>
        </a:xfrm>
      </p:grpSpPr>
      <p:sp>
        <p:nvSpPr>
          <p:cNvPr id="179" name="Google Shape;179;p2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Augmented Reality</a:t>
            </a:r>
            <a:endParaRPr/>
          </a:p>
        </p:txBody>
      </p:sp>
      <p:sp>
        <p:nvSpPr>
          <p:cNvPr id="180" name="Google Shape;180;p26"/>
          <p:cNvSpPr txBox="1">
            <a:spLocks noGrp="1"/>
          </p:cNvSpPr>
          <p:nvPr>
            <p:ph type="body" idx="1"/>
          </p:nvPr>
        </p:nvSpPr>
        <p:spPr>
          <a:xfrm>
            <a:off x="471899" y="1919075"/>
            <a:ext cx="8327043" cy="2710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dirty="0"/>
              <a:t>We used the latest version (v1.3 at the time) of ARCore library to implement AR features in android. </a:t>
            </a:r>
            <a:endParaRPr sz="1400" dirty="0"/>
          </a:p>
          <a:p>
            <a:pPr marL="0" lvl="0" indent="0" rtl="0">
              <a:spcBef>
                <a:spcPts val="1600"/>
              </a:spcBef>
              <a:spcAft>
                <a:spcPts val="0"/>
              </a:spcAft>
              <a:buNone/>
            </a:pPr>
            <a:r>
              <a:rPr lang="en" sz="1400" dirty="0"/>
              <a:t>To place AR markers in the real-world, based on their GPS coordinates, we used ARCoreLocation library, which is another, relatively new, open source library.</a:t>
            </a:r>
            <a:endParaRPr sz="1400" dirty="0"/>
          </a:p>
          <a:p>
            <a:pPr marL="0" lvl="0" indent="0" rtl="0">
              <a:spcBef>
                <a:spcPts val="1600"/>
              </a:spcBef>
              <a:spcAft>
                <a:spcPts val="0"/>
              </a:spcAft>
              <a:buNone/>
            </a:pPr>
            <a:r>
              <a:rPr lang="en" sz="1400" dirty="0"/>
              <a:t>If the device supports AR, user will be able to see the button so he could launch the AR activity.</a:t>
            </a:r>
            <a:endParaRPr sz="1400" dirty="0"/>
          </a:p>
          <a:p>
            <a:pPr marL="0" lvl="0" indent="0" rtl="0">
              <a:spcBef>
                <a:spcPts val="1600"/>
              </a:spcBef>
              <a:spcAft>
                <a:spcPts val="0"/>
              </a:spcAft>
              <a:buNone/>
            </a:pPr>
            <a:r>
              <a:rPr lang="en" sz="1400" dirty="0"/>
              <a:t>Once the activity is launched, we fetch the latest location details of the contacts from the remote database and place AR markers on those coordinates. After that, we actively listen to any updates in the database and as soon as the location of the contact changes, it gets reflected in AR marker as well.</a:t>
            </a:r>
            <a:endParaRPr sz="1400" dirty="0"/>
          </a:p>
          <a:p>
            <a:pPr marL="0" lvl="0" indent="0" rtl="0">
              <a:spcBef>
                <a:spcPts val="1600"/>
              </a:spcBef>
              <a:spcAft>
                <a:spcPts val="0"/>
              </a:spcAft>
              <a:buNone/>
            </a:pPr>
            <a:r>
              <a:rPr lang="en" sz="1400" dirty="0"/>
              <a:t>User can choose to see the markers for, either a single contact or all of his contacts.</a:t>
            </a:r>
            <a:endParaRPr sz="1400" dirty="0"/>
          </a:p>
          <a:p>
            <a:pPr marL="0" lvl="0" indent="0" rtl="0">
              <a:spcBef>
                <a:spcPts val="1600"/>
              </a:spcBef>
              <a:spcAft>
                <a:spcPts val="1600"/>
              </a:spcAft>
              <a:buNone/>
            </a:pPr>
            <a:endParaRPr sz="1400" dirty="0"/>
          </a:p>
        </p:txBody>
      </p:sp>
    </p:spTree>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84"/>
        <p:cNvGrpSpPr/>
        <p:nvPr/>
      </p:nvGrpSpPr>
      <p:grpSpPr>
        <a:xfrm>
          <a:off x="0" y="0"/>
          <a:ext cx="0" cy="0"/>
          <a:chOff x="0" y="0"/>
          <a:chExt cx="0" cy="0"/>
        </a:xfrm>
      </p:grpSpPr>
      <p:sp>
        <p:nvSpPr>
          <p:cNvPr id="185" name="Google Shape;185;p2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Augmented Reality</a:t>
            </a:r>
            <a:endParaRPr/>
          </a:p>
        </p:txBody>
      </p:sp>
      <p:sp>
        <p:nvSpPr>
          <p:cNvPr id="186" name="Google Shape;186;p27"/>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Single contact AR marker</a:t>
            </a:r>
            <a:endParaRPr/>
          </a:p>
        </p:txBody>
      </p:sp>
      <p:pic>
        <p:nvPicPr>
          <p:cNvPr id="2" name="AR_single">
            <a:hlinkClick r:id="" action="ppaction://media"/>
            <a:extLst>
              <a:ext uri="{FF2B5EF4-FFF2-40B4-BE49-F238E27FC236}">
                <a16:creationId xmlns:a16="http://schemas.microsoft.com/office/drawing/2014/main" id="{184CFD29-67D4-4EDB-8957-7A62FEF0056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692757" y="-88136"/>
            <a:ext cx="2446125" cy="5000281"/>
          </a:xfrm>
          <a:prstGeom prst="roundRect">
            <a:avLst>
              <a:gd name="adj" fmla="val 5783"/>
            </a:avLst>
          </a:prstGeom>
          <a:ln>
            <a:noFill/>
          </a:ln>
          <a:effectLst/>
          <a:scene3d>
            <a:camera prst="perspectiveRelaxed" fov="3600000">
              <a:rot lat="21000000" lon="1140000" rev="21240000"/>
            </a:camera>
            <a:lightRig rig="twoPt" dir="t">
              <a:rot lat="0" lon="0" rev="10200000"/>
            </a:lightRig>
          </a:scene3d>
          <a:sp3d contourW="6350">
            <a:bevelT w="165100" h="31750"/>
            <a:contourClr>
              <a:srgbClr val="969696"/>
            </a:contourClr>
          </a:sp3d>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5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65EE5"/>
        </a:solidFill>
        <a:effectLst/>
      </p:bgPr>
    </p:bg>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115850" y="1151100"/>
            <a:ext cx="4340400" cy="15645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sz="4800"/>
              <a:t>Augmented Reality</a:t>
            </a:r>
            <a:endParaRPr sz="4800"/>
          </a:p>
        </p:txBody>
      </p:sp>
      <p:sp>
        <p:nvSpPr>
          <p:cNvPr id="74" name="Google Shape;74;p14"/>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What is Augmented Reality?</a:t>
            </a:r>
            <a:endParaRPr/>
          </a:p>
          <a:p>
            <a:pPr marL="0" lvl="0" indent="0">
              <a:spcBef>
                <a:spcPts val="0"/>
              </a:spcBef>
              <a:spcAft>
                <a:spcPts val="0"/>
              </a:spcAft>
              <a:buNone/>
            </a:pPr>
            <a:r>
              <a:rPr lang="en"/>
              <a:t>How is it different from Virtual Reality?</a:t>
            </a:r>
            <a:endParaRPr/>
          </a:p>
        </p:txBody>
      </p:sp>
      <p:sp>
        <p:nvSpPr>
          <p:cNvPr id="75" name="Google Shape;75;p1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A type of of technology that superimposes virtual objects onto the real-world.</a:t>
            </a:r>
            <a:endParaRPr/>
          </a:p>
          <a:p>
            <a:pPr marL="0" lvl="0" indent="0" rtl="0">
              <a:spcBef>
                <a:spcPts val="1600"/>
              </a:spcBef>
              <a:spcAft>
                <a:spcPts val="0"/>
              </a:spcAft>
              <a:buNone/>
            </a:pPr>
            <a:endParaRPr/>
          </a:p>
          <a:p>
            <a:pPr marL="0" lvl="0" indent="0" rtl="0">
              <a:spcBef>
                <a:spcPts val="1600"/>
              </a:spcBef>
              <a:spcAft>
                <a:spcPts val="1600"/>
              </a:spcAft>
              <a:buNone/>
            </a:pPr>
            <a:r>
              <a:rPr lang="en"/>
              <a:t>Virtual reality replaces the reality with a virtual one, while AR augments the reality.</a:t>
            </a:r>
            <a:endParaRPr/>
          </a:p>
        </p:txBody>
      </p:sp>
    </p:spTree>
  </p:cSld>
  <p:clrMapOvr>
    <a:masterClrMapping/>
  </p:clrMapOvr>
  <p:transition spd="slow">
    <p:push dir="r"/>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90"/>
        <p:cNvGrpSpPr/>
        <p:nvPr/>
      </p:nvGrpSpPr>
      <p:grpSpPr>
        <a:xfrm>
          <a:off x="0" y="0"/>
          <a:ext cx="0" cy="0"/>
          <a:chOff x="0" y="0"/>
          <a:chExt cx="0" cy="0"/>
        </a:xfrm>
      </p:grpSpPr>
      <p:sp>
        <p:nvSpPr>
          <p:cNvPr id="191" name="Google Shape;191;p28"/>
          <p:cNvSpPr txBox="1">
            <a:spLocks noGrp="1"/>
          </p:cNvSpPr>
          <p:nvPr>
            <p:ph type="title"/>
          </p:nvPr>
        </p:nvSpPr>
        <p:spPr>
          <a:xfrm>
            <a:off x="4828600" y="1151100"/>
            <a:ext cx="4045200" cy="15645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solidFill>
                  <a:schemeClr val="lt1"/>
                </a:solidFill>
              </a:rPr>
              <a:t>Augmented Reality</a:t>
            </a:r>
            <a:endParaRPr dirty="0">
              <a:solidFill>
                <a:schemeClr val="lt1"/>
              </a:solidFill>
            </a:endParaRPr>
          </a:p>
        </p:txBody>
      </p:sp>
      <p:sp>
        <p:nvSpPr>
          <p:cNvPr id="192" name="Google Shape;192;p28"/>
          <p:cNvSpPr txBox="1">
            <a:spLocks noGrp="1"/>
          </p:cNvSpPr>
          <p:nvPr>
            <p:ph type="subTitle" idx="1"/>
          </p:nvPr>
        </p:nvSpPr>
        <p:spPr>
          <a:xfrm>
            <a:off x="4828600" y="2769001"/>
            <a:ext cx="4045200" cy="1269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solidFill>
                  <a:schemeClr val="accent1"/>
                </a:solidFill>
              </a:rPr>
              <a:t>All Contacts AR markers</a:t>
            </a:r>
            <a:endParaRPr dirty="0">
              <a:solidFill>
                <a:schemeClr val="accent1"/>
              </a:solidFill>
            </a:endParaRPr>
          </a:p>
        </p:txBody>
      </p:sp>
      <p:pic>
        <p:nvPicPr>
          <p:cNvPr id="2" name="AR_multiple">
            <a:hlinkClick r:id="" action="ppaction://media"/>
            <a:extLst>
              <a:ext uri="{FF2B5EF4-FFF2-40B4-BE49-F238E27FC236}">
                <a16:creationId xmlns:a16="http://schemas.microsoft.com/office/drawing/2014/main" id="{38214E14-352D-4305-87E6-3E36317B8BF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20757" y="49466"/>
            <a:ext cx="2160485" cy="4416387"/>
          </a:xfrm>
          <a:prstGeom prst="roundRect">
            <a:avLst>
              <a:gd name="adj" fmla="val 5783"/>
            </a:avLst>
          </a:prstGeom>
          <a:ln>
            <a:noFill/>
          </a:ln>
          <a:effectLst/>
          <a:scene3d>
            <a:camera prst="perspectiveRelaxed" fov="3300000">
              <a:rot lat="20910601" lon="20296907" rev="114943"/>
            </a:camera>
            <a:lightRig rig="twoPt" dir="t">
              <a:rot lat="0" lon="0" rev="10200000"/>
            </a:lightRig>
          </a:scene3d>
          <a:sp3d contourW="6350">
            <a:bevelT w="165100" h="31750"/>
            <a:contourClr>
              <a:srgbClr val="969696"/>
            </a:contourClr>
          </a:sp3d>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35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96"/>
        <p:cNvGrpSpPr/>
        <p:nvPr/>
      </p:nvGrpSpPr>
      <p:grpSpPr>
        <a:xfrm>
          <a:off x="0" y="0"/>
          <a:ext cx="0" cy="0"/>
          <a:chOff x="0" y="0"/>
          <a:chExt cx="0" cy="0"/>
        </a:xfrm>
      </p:grpSpPr>
      <p:sp>
        <p:nvSpPr>
          <p:cNvPr id="197" name="Google Shape;197;p2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Real-time Chat</a:t>
            </a:r>
            <a:endParaRPr/>
          </a:p>
        </p:txBody>
      </p:sp>
      <p:sp>
        <p:nvSpPr>
          <p:cNvPr id="198" name="Google Shape;198;p2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In-app messaging</a:t>
            </a:r>
            <a:endParaRPr/>
          </a:p>
        </p:txBody>
      </p:sp>
      <p:sp>
        <p:nvSpPr>
          <p:cNvPr id="199" name="Google Shape;199;p2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spcBef>
                <a:spcPts val="0"/>
              </a:spcBef>
              <a:spcAft>
                <a:spcPts val="1600"/>
              </a:spcAft>
              <a:buNone/>
            </a:pPr>
            <a:r>
              <a:rPr lang="en"/>
              <a:t>Users should be able to communicate with one another easily, when navigating, without having to leave the app.</a:t>
            </a:r>
            <a:endParaRPr/>
          </a:p>
        </p:txBody>
      </p:sp>
    </p:spTree>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203"/>
        <p:cNvGrpSpPr/>
        <p:nvPr/>
      </p:nvGrpSpPr>
      <p:grpSpPr>
        <a:xfrm>
          <a:off x="0" y="0"/>
          <a:ext cx="0" cy="0"/>
          <a:chOff x="0" y="0"/>
          <a:chExt cx="0" cy="0"/>
        </a:xfrm>
      </p:grpSpPr>
      <p:sp>
        <p:nvSpPr>
          <p:cNvPr id="204" name="Google Shape;204;p30"/>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Real-time Chat</a:t>
            </a:r>
            <a:endParaRPr/>
          </a:p>
        </p:txBody>
      </p:sp>
      <p:sp>
        <p:nvSpPr>
          <p:cNvPr id="205" name="Google Shape;205;p30"/>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dirty="0"/>
              <a:t>We use Firebase Realtime Database to store and update the messages in real-time.</a:t>
            </a:r>
            <a:endParaRPr sz="1400" dirty="0"/>
          </a:p>
          <a:p>
            <a:pPr marL="0" lvl="0" indent="0" rtl="0">
              <a:spcBef>
                <a:spcPts val="1600"/>
              </a:spcBef>
              <a:spcAft>
                <a:spcPts val="0"/>
              </a:spcAft>
              <a:buNone/>
            </a:pPr>
            <a:r>
              <a:rPr lang="en" sz="1400" dirty="0"/>
              <a:t>Separate rooms are created for each user pair that starts to chat.</a:t>
            </a:r>
            <a:endParaRPr sz="1400" dirty="0"/>
          </a:p>
          <a:p>
            <a:pPr marL="0" lvl="0" indent="0">
              <a:spcBef>
                <a:spcPts val="1600"/>
              </a:spcBef>
              <a:spcAft>
                <a:spcPts val="1600"/>
              </a:spcAft>
              <a:buNone/>
            </a:pPr>
            <a:r>
              <a:rPr lang="en" sz="1400" dirty="0"/>
              <a:t>Now, users don’t have to leave the app in order to communicate with the other. This results in increasing the utility and efficiency of the application.</a:t>
            </a:r>
            <a:endParaRPr sz="1400" dirty="0"/>
          </a:p>
        </p:txBody>
      </p:sp>
      <p:pic>
        <p:nvPicPr>
          <p:cNvPr id="2" name="real-time-chat">
            <a:hlinkClick r:id="" action="ppaction://media"/>
            <a:extLst>
              <a:ext uri="{FF2B5EF4-FFF2-40B4-BE49-F238E27FC236}">
                <a16:creationId xmlns:a16="http://schemas.microsoft.com/office/drawing/2014/main" id="{58629671-4655-4D68-B189-B189B3A2135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249977" y="-1"/>
            <a:ext cx="5894024" cy="5239133"/>
          </a:xfrm>
          <a:prstGeom prst="rect">
            <a:avLst/>
          </a:prstGeom>
        </p:spPr>
      </p:pic>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5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209"/>
        <p:cNvGrpSpPr/>
        <p:nvPr/>
      </p:nvGrpSpPr>
      <p:grpSpPr>
        <a:xfrm>
          <a:off x="0" y="0"/>
          <a:ext cx="0" cy="0"/>
          <a:chOff x="0" y="0"/>
          <a:chExt cx="0" cy="0"/>
        </a:xfrm>
      </p:grpSpPr>
      <p:sp>
        <p:nvSpPr>
          <p:cNvPr id="210" name="Google Shape;210;p31"/>
          <p:cNvSpPr txBox="1">
            <a:spLocks noGrp="1"/>
          </p:cNvSpPr>
          <p:nvPr>
            <p:ph type="title"/>
          </p:nvPr>
        </p:nvSpPr>
        <p:spPr>
          <a:xfrm>
            <a:off x="265500" y="1789500"/>
            <a:ext cx="4045200" cy="15645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Chat-Bot Integration</a:t>
            </a:r>
            <a:endParaRPr/>
          </a:p>
        </p:txBody>
      </p:sp>
      <p:sp>
        <p:nvSpPr>
          <p:cNvPr id="211" name="Google Shape;211;p3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spcBef>
                <a:spcPts val="0"/>
              </a:spcBef>
              <a:spcAft>
                <a:spcPts val="1600"/>
              </a:spcAft>
              <a:buNone/>
            </a:pPr>
            <a:r>
              <a:rPr lang="en"/>
              <a:t>Add a chat-bot so user can ask common queries and get help and tips on using the app effectively and have an enjoyable experience.</a:t>
            </a:r>
            <a:endParaRPr/>
          </a:p>
        </p:txBody>
      </p:sp>
    </p:spTree>
  </p:cSld>
  <p:clrMapOvr>
    <a:masterClrMapping/>
  </p:clrMapOvr>
  <p:transition spd="slow">
    <p:push dir="r"/>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215"/>
        <p:cNvGrpSpPr/>
        <p:nvPr/>
      </p:nvGrpSpPr>
      <p:grpSpPr>
        <a:xfrm>
          <a:off x="0" y="0"/>
          <a:ext cx="0" cy="0"/>
          <a:chOff x="0" y="0"/>
          <a:chExt cx="0" cy="0"/>
        </a:xfrm>
      </p:grpSpPr>
      <p:sp>
        <p:nvSpPr>
          <p:cNvPr id="216" name="Google Shape;216;p32"/>
          <p:cNvSpPr txBox="1">
            <a:spLocks noGrp="1"/>
          </p:cNvSpPr>
          <p:nvPr>
            <p:ph type="title"/>
          </p:nvPr>
        </p:nvSpPr>
        <p:spPr>
          <a:xfrm>
            <a:off x="3529025" y="555600"/>
            <a:ext cx="3850200" cy="755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solidFill>
                  <a:schemeClr val="dk2"/>
                </a:solidFill>
              </a:rPr>
              <a:t>Chat-Bot Integration</a:t>
            </a:r>
            <a:endParaRPr dirty="0">
              <a:solidFill>
                <a:schemeClr val="dk2"/>
              </a:solidFill>
            </a:endParaRPr>
          </a:p>
        </p:txBody>
      </p:sp>
      <p:sp>
        <p:nvSpPr>
          <p:cNvPr id="217" name="Google Shape;217;p32"/>
          <p:cNvSpPr txBox="1">
            <a:spLocks noGrp="1"/>
          </p:cNvSpPr>
          <p:nvPr>
            <p:ph type="body" idx="1"/>
          </p:nvPr>
        </p:nvSpPr>
        <p:spPr>
          <a:xfrm>
            <a:off x="3591425" y="1465800"/>
            <a:ext cx="5026800" cy="3103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dirty="0">
                <a:solidFill>
                  <a:schemeClr val="dk2"/>
                </a:solidFill>
              </a:rPr>
              <a:t>We used DialogFlow, a development suite by Google to create conversational user interfaces.</a:t>
            </a:r>
            <a:endParaRPr sz="1400" dirty="0">
              <a:solidFill>
                <a:schemeClr val="dk2"/>
              </a:solidFill>
            </a:endParaRPr>
          </a:p>
          <a:p>
            <a:pPr marL="0" lvl="0" indent="0" rtl="0">
              <a:spcBef>
                <a:spcPts val="1600"/>
              </a:spcBef>
              <a:spcAft>
                <a:spcPts val="0"/>
              </a:spcAft>
              <a:buNone/>
            </a:pPr>
            <a:r>
              <a:rPr lang="en" sz="1400" dirty="0">
                <a:solidFill>
                  <a:schemeClr val="dk2"/>
                </a:solidFill>
              </a:rPr>
              <a:t>Once a user initiates a conversation with the Bot, we first send the user query to the DialogFlow server, which tries to understand the query and responds accordingly. We save both, the query and the response, in the remote Firebase database and update the UI to show the messages.</a:t>
            </a:r>
            <a:endParaRPr sz="1400" dirty="0">
              <a:solidFill>
                <a:schemeClr val="dk2"/>
              </a:solidFill>
            </a:endParaRPr>
          </a:p>
          <a:p>
            <a:pPr marL="0" lvl="0" indent="0">
              <a:spcBef>
                <a:spcPts val="1600"/>
              </a:spcBef>
              <a:spcAft>
                <a:spcPts val="1600"/>
              </a:spcAft>
              <a:buNone/>
            </a:pPr>
            <a:r>
              <a:rPr lang="en" sz="1400" dirty="0">
                <a:solidFill>
                  <a:schemeClr val="dk2"/>
                </a:solidFill>
              </a:rPr>
              <a:t>Using this model, we can easily update each module without affecting the other.</a:t>
            </a:r>
            <a:endParaRPr sz="1400" dirty="0">
              <a:solidFill>
                <a:schemeClr val="dk2"/>
              </a:solidFill>
            </a:endParaRPr>
          </a:p>
        </p:txBody>
      </p:sp>
      <p:pic>
        <p:nvPicPr>
          <p:cNvPr id="2" name="chat_bot">
            <a:hlinkClick r:id="" action="ppaction://media"/>
            <a:extLst>
              <a:ext uri="{FF2B5EF4-FFF2-40B4-BE49-F238E27FC236}">
                <a16:creationId xmlns:a16="http://schemas.microsoft.com/office/drawing/2014/main" id="{B439E45F-C3B0-45B1-91F2-CD1853300F3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71610" y="73854"/>
            <a:ext cx="2435489" cy="4978540"/>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E6E6E6"/>
            </a:gs>
            <a:gs pos="100000">
              <a:srgbClr val="CAD0FF"/>
            </a:gs>
          </a:gsLst>
          <a:path path="circle">
            <a:fillToRect l="100000" t="100000"/>
          </a:path>
          <a:tileRect r="-100000" b="-100000"/>
        </a:gradFill>
        <a:effectLst/>
      </p:bgPr>
    </p:bg>
    <p:spTree>
      <p:nvGrpSpPr>
        <p:cNvPr id="1" name="Shape 221"/>
        <p:cNvGrpSpPr/>
        <p:nvPr/>
      </p:nvGrpSpPr>
      <p:grpSpPr>
        <a:xfrm>
          <a:off x="0" y="0"/>
          <a:ext cx="0" cy="0"/>
          <a:chOff x="0" y="0"/>
          <a:chExt cx="0" cy="0"/>
        </a:xfrm>
      </p:grpSpPr>
      <p:sp>
        <p:nvSpPr>
          <p:cNvPr id="222" name="Google Shape;222;p33"/>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dirty="0">
                <a:solidFill>
                  <a:srgbClr val="865EE5"/>
                </a:solidFill>
              </a:rPr>
              <a:t>Thanks</a:t>
            </a:r>
            <a:endParaRPr dirty="0">
              <a:solidFill>
                <a:srgbClr val="865EE5"/>
              </a:solidFill>
            </a:endParaRPr>
          </a:p>
        </p:txBody>
      </p:sp>
      <p:sp>
        <p:nvSpPr>
          <p:cNvPr id="223" name="Google Shape;223;p33"/>
          <p:cNvSpPr txBox="1"/>
          <p:nvPr/>
        </p:nvSpPr>
        <p:spPr>
          <a:xfrm>
            <a:off x="490250" y="4358400"/>
            <a:ext cx="3000000" cy="5937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dirty="0">
                <a:solidFill>
                  <a:schemeClr val="lt1"/>
                </a:solidFill>
              </a:rPr>
              <a:t>https://github.com/aadimator/khoji</a:t>
            </a:r>
            <a:endParaRPr dirty="0">
              <a:solidFill>
                <a:schemeClr val="lt1"/>
              </a:solidFill>
            </a:endParaRPr>
          </a:p>
        </p:txBody>
      </p:sp>
      <p:pic>
        <p:nvPicPr>
          <p:cNvPr id="3" name="Graphic 2">
            <a:extLst>
              <a:ext uri="{FF2B5EF4-FFF2-40B4-BE49-F238E27FC236}">
                <a16:creationId xmlns:a16="http://schemas.microsoft.com/office/drawing/2014/main" id="{FCDBDAA5-AFB7-4781-981A-BCC2D384497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43586" y="-307582"/>
            <a:ext cx="4133894" cy="568246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aydream Labs- High Five - YouTube">
            <a:hlinkClick r:id="" action="ppaction://media"/>
            <a:extLst>
              <a:ext uri="{FF2B5EF4-FFF2-40B4-BE49-F238E27FC236}">
                <a16:creationId xmlns:a16="http://schemas.microsoft.com/office/drawing/2014/main" id="{F9C498BC-5E09-41FA-824A-A3D59F5D41F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
        <p:nvSpPr>
          <p:cNvPr id="3" name="Google Shape;101;p16">
            <a:extLst>
              <a:ext uri="{FF2B5EF4-FFF2-40B4-BE49-F238E27FC236}">
                <a16:creationId xmlns:a16="http://schemas.microsoft.com/office/drawing/2014/main" id="{297C07EB-A6B9-4090-AD80-1BCD9DFD3C67}"/>
              </a:ext>
            </a:extLst>
          </p:cNvPr>
          <p:cNvSpPr/>
          <p:nvPr/>
        </p:nvSpPr>
        <p:spPr>
          <a:xfrm>
            <a:off x="0" y="701026"/>
            <a:ext cx="2469300" cy="607800"/>
          </a:xfrm>
          <a:prstGeom prst="homePlate">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4" name="Google Shape;102;p16">
            <a:extLst>
              <a:ext uri="{FF2B5EF4-FFF2-40B4-BE49-F238E27FC236}">
                <a16:creationId xmlns:a16="http://schemas.microsoft.com/office/drawing/2014/main" id="{AAD19BC2-CB8C-4510-B050-7D94B74220F9}"/>
              </a:ext>
            </a:extLst>
          </p:cNvPr>
          <p:cNvSpPr txBox="1">
            <a:spLocks/>
          </p:cNvSpPr>
          <p:nvPr/>
        </p:nvSpPr>
        <p:spPr>
          <a:xfrm>
            <a:off x="0" y="847727"/>
            <a:ext cx="2257200" cy="31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Roboto"/>
              <a:buChar char="●"/>
              <a:defRPr sz="1800" b="0" i="0" u="none" strike="noStrike" cap="none">
                <a:solidFill>
                  <a:schemeClr val="lt2"/>
                </a:solidFill>
                <a:latin typeface="Roboto"/>
                <a:ea typeface="Roboto"/>
                <a:cs typeface="Roboto"/>
                <a:sym typeface="Roboto"/>
              </a:defRPr>
            </a:lvl1pPr>
            <a:lvl2pPr marL="914400" marR="0" lvl="1"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lt2"/>
              </a:buClr>
              <a:buSzPts val="1400"/>
              <a:buFont typeface="Roboto"/>
              <a:buChar char="■"/>
              <a:defRPr sz="1400" b="0" i="0" u="none" strike="noStrike" cap="none">
                <a:solidFill>
                  <a:schemeClr val="lt2"/>
                </a:solidFill>
                <a:latin typeface="Roboto"/>
                <a:ea typeface="Roboto"/>
                <a:cs typeface="Roboto"/>
                <a:sym typeface="Roboto"/>
              </a:defRPr>
            </a:lvl9pPr>
          </a:lstStyle>
          <a:p>
            <a:pPr marL="0" indent="0">
              <a:lnSpc>
                <a:spcPct val="100000"/>
              </a:lnSpc>
              <a:buFont typeface="Roboto"/>
              <a:buNone/>
            </a:pPr>
            <a:r>
              <a:rPr lang="en-US" dirty="0">
                <a:solidFill>
                  <a:schemeClr val="lt1"/>
                </a:solidFill>
              </a:rPr>
              <a:t>Virtual Reality</a:t>
            </a:r>
          </a:p>
        </p:txBody>
      </p:sp>
    </p:spTree>
    <p:extLst>
      <p:ext uri="{BB962C8B-B14F-4D97-AF65-F5344CB8AC3E}">
        <p14:creationId xmlns:p14="http://schemas.microsoft.com/office/powerpoint/2010/main" val="35877972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2" presetClass="entr" presetSubtype="8"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animEffect transition="in" filter="wipe(left)">
                                      <p:cBhvr>
                                        <p:cTn id="9" dur="500"/>
                                        <p:tgtEl>
                                          <p:spTgt spid="3"/>
                                        </p:tgtEl>
                                      </p:cBhvr>
                                    </p:animEffect>
                                  </p:childTnLst>
                                </p:cTn>
                              </p:par>
                              <p:par>
                                <p:cTn id="10" presetID="22" presetClass="entr" presetSubtype="8" fill="hold" grpId="0" nodeType="with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wipe(left)">
                                      <p:cBhvr>
                                        <p:cTn id="1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2"/>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2"/>
                                        </p:tgtEl>
                                      </p:cBhvr>
                                    </p:cmd>
                                  </p:childTnLst>
                                </p:cTn>
                              </p:par>
                            </p:childTnLst>
                          </p:cTn>
                        </p:par>
                      </p:childTnLst>
                    </p:cTn>
                  </p:par>
                </p:childTnLst>
              </p:cTn>
              <p:nextCondLst>
                <p:cond evt="onClick" delay="0">
                  <p:tgtEl>
                    <p:spTgt spid="2"/>
                  </p:tgtEl>
                </p:cond>
              </p:nextCondLst>
            </p:seq>
            <p:video>
              <p:cMediaNode vol="80000">
                <p:cTn id="18" fill="hold" display="0">
                  <p:stCondLst>
                    <p:cond delay="indefinite"/>
                  </p:stCondLst>
                </p:cTn>
                <p:tgtEl>
                  <p:spTgt spid="2"/>
                </p:tgtEl>
              </p:cMediaNode>
            </p:video>
          </p:childTnLst>
        </p:cTn>
      </p:par>
    </p:tnLst>
    <p:bldLst>
      <p:bldP spid="3" grpId="0" animBg="1"/>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locks Android Village - YouTube">
            <a:hlinkClick r:id="" action="ppaction://media"/>
            <a:extLst>
              <a:ext uri="{FF2B5EF4-FFF2-40B4-BE49-F238E27FC236}">
                <a16:creationId xmlns:a16="http://schemas.microsoft.com/office/drawing/2014/main" id="{B3CC22E7-7853-4346-B9AE-8F656CC6B47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04375" y="0"/>
            <a:ext cx="5143500" cy="5143500"/>
          </a:xfrm>
          <a:prstGeom prst="rect">
            <a:avLst/>
          </a:prstGeom>
        </p:spPr>
      </p:pic>
      <p:pic>
        <p:nvPicPr>
          <p:cNvPr id="6" name="Lion Faceoff - YouTube">
            <a:hlinkClick r:id="" action="ppaction://media"/>
            <a:extLst>
              <a:ext uri="{FF2B5EF4-FFF2-40B4-BE49-F238E27FC236}">
                <a16:creationId xmlns:a16="http://schemas.microsoft.com/office/drawing/2014/main" id="{D3A6A4AA-6564-4CB9-A582-447BFC3BACC4}"/>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4000500" y="0"/>
            <a:ext cx="5143500" cy="5143500"/>
          </a:xfrm>
          <a:prstGeom prst="rect">
            <a:avLst/>
          </a:prstGeom>
        </p:spPr>
      </p:pic>
      <p:sp>
        <p:nvSpPr>
          <p:cNvPr id="3" name="Google Shape;101;p16">
            <a:extLst>
              <a:ext uri="{FF2B5EF4-FFF2-40B4-BE49-F238E27FC236}">
                <a16:creationId xmlns:a16="http://schemas.microsoft.com/office/drawing/2014/main" id="{297C07EB-A6B9-4090-AD80-1BCD9DFD3C67}"/>
              </a:ext>
            </a:extLst>
          </p:cNvPr>
          <p:cNvSpPr/>
          <p:nvPr/>
        </p:nvSpPr>
        <p:spPr>
          <a:xfrm>
            <a:off x="0" y="77768"/>
            <a:ext cx="2469300" cy="607800"/>
          </a:xfrm>
          <a:prstGeom prst="homePlate">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dirty="0"/>
          </a:p>
        </p:txBody>
      </p:sp>
      <p:sp>
        <p:nvSpPr>
          <p:cNvPr id="4" name="Google Shape;102;p16">
            <a:extLst>
              <a:ext uri="{FF2B5EF4-FFF2-40B4-BE49-F238E27FC236}">
                <a16:creationId xmlns:a16="http://schemas.microsoft.com/office/drawing/2014/main" id="{AAD19BC2-CB8C-4510-B050-7D94B74220F9}"/>
              </a:ext>
            </a:extLst>
          </p:cNvPr>
          <p:cNvSpPr txBox="1">
            <a:spLocks/>
          </p:cNvSpPr>
          <p:nvPr/>
        </p:nvSpPr>
        <p:spPr>
          <a:xfrm>
            <a:off x="0" y="224469"/>
            <a:ext cx="2257200" cy="314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Roboto"/>
              <a:buChar char="●"/>
              <a:defRPr sz="1800" b="0" i="0" u="none" strike="noStrike" cap="none">
                <a:solidFill>
                  <a:schemeClr val="lt2"/>
                </a:solidFill>
                <a:latin typeface="Roboto"/>
                <a:ea typeface="Roboto"/>
                <a:cs typeface="Roboto"/>
                <a:sym typeface="Roboto"/>
              </a:defRPr>
            </a:lvl1pPr>
            <a:lvl2pPr marL="914400" marR="0" lvl="1"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lt2"/>
              </a:buClr>
              <a:buSzPts val="1400"/>
              <a:buFont typeface="Roboto"/>
              <a:buChar char="■"/>
              <a:defRPr sz="1400" b="0" i="0" u="none" strike="noStrike" cap="none">
                <a:solidFill>
                  <a:schemeClr val="lt2"/>
                </a:solidFill>
                <a:latin typeface="Roboto"/>
                <a:ea typeface="Roboto"/>
                <a:cs typeface="Roboto"/>
                <a:sym typeface="Roboto"/>
              </a:defRPr>
            </a:lvl9pPr>
          </a:lstStyle>
          <a:p>
            <a:pPr marL="0" indent="0">
              <a:lnSpc>
                <a:spcPct val="100000"/>
              </a:lnSpc>
              <a:buFont typeface="Roboto"/>
              <a:buNone/>
            </a:pPr>
            <a:r>
              <a:rPr lang="en-US" dirty="0">
                <a:solidFill>
                  <a:schemeClr val="lt1"/>
                </a:solidFill>
              </a:rPr>
              <a:t>Augmented Reality</a:t>
            </a:r>
          </a:p>
        </p:txBody>
      </p:sp>
    </p:spTree>
    <p:extLst>
      <p:ext uri="{BB962C8B-B14F-4D97-AF65-F5344CB8AC3E}">
        <p14:creationId xmlns:p14="http://schemas.microsoft.com/office/powerpoint/2010/main" val="171650986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wipe(left)">
                                      <p:cBhvr>
                                        <p:cTn id="10" dur="500"/>
                                        <p:tgtEl>
                                          <p:spTgt spid="4">
                                            <p:txEl>
                                              <p:pRg st="0" end="0"/>
                                            </p:txEl>
                                          </p:spTgt>
                                        </p:tgtEl>
                                      </p:cBhvr>
                                    </p:animEffect>
                                  </p:childTnLst>
                                </p:cTn>
                              </p:par>
                              <p:par>
                                <p:cTn id="11" presetID="1" presetClass="mediacall" presetSubtype="0" fill="hold" nodeType="withEffect">
                                  <p:stCondLst>
                                    <p:cond delay="0"/>
                                  </p:stCondLst>
                                  <p:childTnLst>
                                    <p:cmd type="call" cmd="playFrom(0.0)">
                                      <p:cBhvr>
                                        <p:cTn id="12" dur="13793" fill="hold"/>
                                        <p:tgtEl>
                                          <p:spTgt spid="5"/>
                                        </p:tgtEl>
                                      </p:cBhvr>
                                    </p:cmd>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53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video>
              <p:cMediaNode vol="80000">
                <p:cTn id="23" fill="hold" display="0">
                  <p:stCondLst>
                    <p:cond delay="indefinite"/>
                  </p:stCondLst>
                </p:cTn>
                <p:tgtEl>
                  <p:spTgt spid="6"/>
                </p:tgtEl>
              </p:cMediaNode>
            </p:video>
            <p:seq concurrent="1" nextAc="seek">
              <p:cTn id="24" restart="whenNotActive" fill="hold" evtFilter="cancelBubble" nodeType="interactiveSeq">
                <p:stCondLst>
                  <p:cond evt="onClick" delay="0">
                    <p:tgtEl>
                      <p:spTgt spid="6"/>
                    </p:tgtEl>
                  </p:cond>
                </p:stCondLst>
                <p:endSync evt="end" delay="0">
                  <p:rtn val="all"/>
                </p:endSync>
                <p:childTnLst>
                  <p:par>
                    <p:cTn id="25" fill="hold">
                      <p:stCondLst>
                        <p:cond delay="0"/>
                      </p:stCondLst>
                      <p:childTnLst>
                        <p:par>
                          <p:cTn id="26" fill="hold">
                            <p:stCondLst>
                              <p:cond delay="0"/>
                            </p:stCondLst>
                            <p:childTnLst>
                              <p:par>
                                <p:cTn id="27" presetID="2" presetClass="mediacall" presetSubtype="0" fill="hold" nodeType="clickEffect">
                                  <p:stCondLst>
                                    <p:cond delay="0"/>
                                  </p:stCondLst>
                                  <p:childTnLst>
                                    <p:cmd type="call" cmd="togglePause">
                                      <p:cBhvr>
                                        <p:cTn id="28" dur="1" fill="hold"/>
                                        <p:tgtEl>
                                          <p:spTgt spid="6"/>
                                        </p:tgtEl>
                                      </p:cBhvr>
                                    </p:cmd>
                                  </p:childTnLst>
                                </p:cTn>
                              </p:par>
                            </p:childTnLst>
                          </p:cTn>
                        </p:par>
                      </p:childTnLst>
                    </p:cTn>
                  </p:par>
                </p:childTnLst>
              </p:cTn>
              <p:nextCondLst>
                <p:cond evt="onClick" delay="0">
                  <p:tgtEl>
                    <p:spTgt spid="6"/>
                  </p:tgtEl>
                </p:cond>
              </p:nextCondLst>
            </p:seq>
          </p:childTnLst>
        </p:cTn>
      </p:par>
    </p:tnLst>
    <p:bldLst>
      <p:bldP spid="3" grpId="0" animBg="1"/>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865EE5"/>
        </a:solidFill>
        <a:effectLst/>
      </p:bgPr>
    </p:bg>
    <p:spTree>
      <p:nvGrpSpPr>
        <p:cNvPr id="1" name="Shape 79"/>
        <p:cNvGrpSpPr/>
        <p:nvPr/>
      </p:nvGrpSpPr>
      <p:grpSpPr>
        <a:xfrm>
          <a:off x="0" y="0"/>
          <a:ext cx="0" cy="0"/>
          <a:chOff x="0" y="0"/>
          <a:chExt cx="0" cy="0"/>
        </a:xfrm>
      </p:grpSpPr>
      <p:sp>
        <p:nvSpPr>
          <p:cNvPr id="80" name="Google Shape;80;p1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The problem</a:t>
            </a:r>
            <a:endParaRPr/>
          </a:p>
        </p:txBody>
      </p:sp>
      <p:grpSp>
        <p:nvGrpSpPr>
          <p:cNvPr id="81" name="Google Shape;81;p15"/>
          <p:cNvGrpSpPr/>
          <p:nvPr/>
        </p:nvGrpSpPr>
        <p:grpSpPr>
          <a:xfrm>
            <a:off x="431925" y="1304875"/>
            <a:ext cx="2628925" cy="3416400"/>
            <a:chOff x="431925" y="1304875"/>
            <a:chExt cx="2628925" cy="3416400"/>
          </a:xfrm>
        </p:grpSpPr>
        <p:sp>
          <p:nvSpPr>
            <p:cNvPr id="82" name="Google Shape;82;p15"/>
            <p:cNvSpPr txBox="1"/>
            <p:nvPr/>
          </p:nvSpPr>
          <p:spPr>
            <a:xfrm>
              <a:off x="431925" y="1304875"/>
              <a:ext cx="2628900" cy="464100"/>
            </a:xfrm>
            <a:prstGeom prst="rect">
              <a:avLst/>
            </a:prstGeom>
            <a:solidFill>
              <a:srgbClr val="865EE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83" name="Google Shape;83;p15"/>
            <p:cNvSpPr/>
            <p:nvPr/>
          </p:nvSpPr>
          <p:spPr>
            <a:xfrm>
              <a:off x="431950" y="1304875"/>
              <a:ext cx="2628900" cy="3416400"/>
            </a:xfrm>
            <a:prstGeom prst="rect">
              <a:avLst/>
            </a:prstGeom>
            <a:noFill/>
            <a:ln w="9525" cap="flat" cmpd="sng">
              <a:solidFill>
                <a:srgbClr val="865EE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4" name="Google Shape;84;p15"/>
          <p:cNvSpPr txBox="1">
            <a:spLocks noGrp="1"/>
          </p:cNvSpPr>
          <p:nvPr>
            <p:ph type="body" idx="4294967295"/>
          </p:nvPr>
        </p:nvSpPr>
        <p:spPr>
          <a:xfrm>
            <a:off x="506425" y="1304875"/>
            <a:ext cx="2494500" cy="461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solidFill>
                  <a:schemeClr val="lt1"/>
                </a:solidFill>
              </a:rPr>
              <a:t>Motivation</a:t>
            </a:r>
            <a:endParaRPr dirty="0">
              <a:solidFill>
                <a:schemeClr val="lt1"/>
              </a:solidFill>
            </a:endParaRPr>
          </a:p>
        </p:txBody>
      </p:sp>
      <p:sp>
        <p:nvSpPr>
          <p:cNvPr id="85" name="Google Shape;85;p15"/>
          <p:cNvSpPr txBox="1">
            <a:spLocks noGrp="1"/>
          </p:cNvSpPr>
          <p:nvPr>
            <p:ph type="body" idx="4294967295"/>
          </p:nvPr>
        </p:nvSpPr>
        <p:spPr>
          <a:xfrm>
            <a:off x="508325" y="1850300"/>
            <a:ext cx="2478600" cy="279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600" dirty="0"/>
              <a:t>Augmented Reality is a new technology that could be used to provide a better user experience.</a:t>
            </a:r>
            <a:endParaRPr sz="1600" dirty="0"/>
          </a:p>
          <a:p>
            <a:pPr marL="0" lvl="0" indent="0">
              <a:spcBef>
                <a:spcPts val="1600"/>
              </a:spcBef>
              <a:spcAft>
                <a:spcPts val="1600"/>
              </a:spcAft>
              <a:buNone/>
            </a:pPr>
            <a:r>
              <a:rPr lang="en" sz="1600" dirty="0"/>
              <a:t>AR could be very effective in displaying location markers superimposed onto the real-world.</a:t>
            </a:r>
            <a:endParaRPr sz="1600" dirty="0"/>
          </a:p>
        </p:txBody>
      </p:sp>
      <p:grpSp>
        <p:nvGrpSpPr>
          <p:cNvPr id="86" name="Google Shape;86;p15"/>
          <p:cNvGrpSpPr/>
          <p:nvPr/>
        </p:nvGrpSpPr>
        <p:grpSpPr>
          <a:xfrm>
            <a:off x="3320450" y="1304875"/>
            <a:ext cx="2632500" cy="3416400"/>
            <a:chOff x="3320450" y="1304875"/>
            <a:chExt cx="2632500" cy="3416400"/>
          </a:xfrm>
        </p:grpSpPr>
        <p:sp>
          <p:nvSpPr>
            <p:cNvPr id="87" name="Google Shape;87;p15"/>
            <p:cNvSpPr txBox="1"/>
            <p:nvPr/>
          </p:nvSpPr>
          <p:spPr>
            <a:xfrm>
              <a:off x="3324050" y="1304875"/>
              <a:ext cx="2628900" cy="464100"/>
            </a:xfrm>
            <a:prstGeom prst="rect">
              <a:avLst/>
            </a:prstGeom>
            <a:solidFill>
              <a:srgbClr val="865EE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Google Shape;88;p15"/>
            <p:cNvSpPr/>
            <p:nvPr/>
          </p:nvSpPr>
          <p:spPr>
            <a:xfrm>
              <a:off x="3320450" y="1304875"/>
              <a:ext cx="2628900" cy="3416400"/>
            </a:xfrm>
            <a:prstGeom prst="rect">
              <a:avLst/>
            </a:prstGeom>
            <a:noFill/>
            <a:ln w="9525" cap="flat" cmpd="sng">
              <a:solidFill>
                <a:srgbClr val="865EE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9" name="Google Shape;89;p15"/>
          <p:cNvSpPr txBox="1">
            <a:spLocks noGrp="1"/>
          </p:cNvSpPr>
          <p:nvPr>
            <p:ph type="body" idx="4294967295"/>
          </p:nvPr>
        </p:nvSpPr>
        <p:spPr>
          <a:xfrm>
            <a:off x="3389450" y="1304875"/>
            <a:ext cx="2494500" cy="461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solidFill>
                  <a:schemeClr val="lt1"/>
                </a:solidFill>
              </a:rPr>
              <a:t>Context</a:t>
            </a:r>
            <a:endParaRPr dirty="0">
              <a:solidFill>
                <a:schemeClr val="lt1"/>
              </a:solidFill>
            </a:endParaRPr>
          </a:p>
        </p:txBody>
      </p:sp>
      <p:sp>
        <p:nvSpPr>
          <p:cNvPr id="90" name="Google Shape;90;p15"/>
          <p:cNvSpPr txBox="1">
            <a:spLocks noGrp="1"/>
          </p:cNvSpPr>
          <p:nvPr>
            <p:ph type="body" idx="4294967295"/>
          </p:nvPr>
        </p:nvSpPr>
        <p:spPr>
          <a:xfrm>
            <a:off x="3396775" y="1850300"/>
            <a:ext cx="2478600" cy="279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sz="1600" dirty="0"/>
              <a:t>Imagine you are in a crowded space and you want to find your friend quickly. Typical location tracking apps would only display a marker in 2D screen, with low accuracy. </a:t>
            </a:r>
            <a:r>
              <a:rPr lang="en-US" sz="1600" dirty="0"/>
              <a:t>Augmented Reality</a:t>
            </a:r>
            <a:r>
              <a:rPr lang="en" sz="1600" dirty="0"/>
              <a:t> could be very beneficial in such a case.</a:t>
            </a:r>
            <a:endParaRPr sz="1600" dirty="0"/>
          </a:p>
        </p:txBody>
      </p:sp>
      <p:grpSp>
        <p:nvGrpSpPr>
          <p:cNvPr id="91" name="Google Shape;91;p15"/>
          <p:cNvGrpSpPr/>
          <p:nvPr/>
        </p:nvGrpSpPr>
        <p:grpSpPr>
          <a:xfrm>
            <a:off x="6212550" y="1304875"/>
            <a:ext cx="2632500" cy="3416400"/>
            <a:chOff x="6212550" y="1304875"/>
            <a:chExt cx="2632500" cy="3416400"/>
          </a:xfrm>
        </p:grpSpPr>
        <p:sp>
          <p:nvSpPr>
            <p:cNvPr id="92" name="Google Shape;92;p15"/>
            <p:cNvSpPr/>
            <p:nvPr/>
          </p:nvSpPr>
          <p:spPr>
            <a:xfrm>
              <a:off x="6215400" y="1304875"/>
              <a:ext cx="2628900" cy="3416400"/>
            </a:xfrm>
            <a:prstGeom prst="rect">
              <a:avLst/>
            </a:prstGeom>
            <a:noFill/>
            <a:ln w="9525" cap="flat" cmpd="sng">
              <a:solidFill>
                <a:srgbClr val="865EE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Google Shape;93;p15"/>
            <p:cNvSpPr txBox="1"/>
            <p:nvPr/>
          </p:nvSpPr>
          <p:spPr>
            <a:xfrm>
              <a:off x="6212550" y="1304875"/>
              <a:ext cx="2632500" cy="464100"/>
            </a:xfrm>
            <a:prstGeom prst="rect">
              <a:avLst/>
            </a:prstGeom>
            <a:solidFill>
              <a:srgbClr val="865EE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4" name="Google Shape;94;p15"/>
          <p:cNvSpPr txBox="1">
            <a:spLocks noGrp="1"/>
          </p:cNvSpPr>
          <p:nvPr>
            <p:ph type="body" idx="4294967295"/>
          </p:nvPr>
        </p:nvSpPr>
        <p:spPr>
          <a:xfrm>
            <a:off x="6272475" y="1304875"/>
            <a:ext cx="2494500" cy="461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solidFill>
                  <a:schemeClr val="lt1"/>
                </a:solidFill>
              </a:rPr>
              <a:t>Problem statement</a:t>
            </a:r>
            <a:endParaRPr dirty="0">
              <a:solidFill>
                <a:schemeClr val="lt1"/>
              </a:solidFill>
            </a:endParaRPr>
          </a:p>
        </p:txBody>
      </p:sp>
      <p:sp>
        <p:nvSpPr>
          <p:cNvPr id="95" name="Google Shape;95;p15"/>
          <p:cNvSpPr txBox="1">
            <a:spLocks noGrp="1"/>
          </p:cNvSpPr>
          <p:nvPr>
            <p:ph type="body" idx="4294967295"/>
          </p:nvPr>
        </p:nvSpPr>
        <p:spPr>
          <a:xfrm>
            <a:off x="6286400" y="1850300"/>
            <a:ext cx="2478600" cy="279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600"/>
              <a:t>Keep track of a user’s location and send location updates to his contacts in real-time.</a:t>
            </a:r>
            <a:endParaRPr sz="1600"/>
          </a:p>
          <a:p>
            <a:pPr marL="0" lvl="0" indent="0">
              <a:spcBef>
                <a:spcPts val="1600"/>
              </a:spcBef>
              <a:spcAft>
                <a:spcPts val="1600"/>
              </a:spcAft>
              <a:buNone/>
            </a:pPr>
            <a:r>
              <a:rPr lang="en" sz="1600"/>
              <a:t>Use Augmented Reality to visualize location markers so we could quickly locate a user in a crowded space.</a:t>
            </a:r>
            <a:endParaRPr sz="1600"/>
          </a:p>
        </p:txBody>
      </p:sp>
    </p:spTree>
    <p:extLst>
      <p:ext uri="{BB962C8B-B14F-4D97-AF65-F5344CB8AC3E}">
        <p14:creationId xmlns:p14="http://schemas.microsoft.com/office/powerpoint/2010/main" val="363648065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65EE5"/>
        </a:solidFill>
        <a:effectLst/>
      </p:bgPr>
    </p:bg>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Challenges deep-dive</a:t>
            </a:r>
            <a:endParaRPr/>
          </a:p>
        </p:txBody>
      </p:sp>
      <p:sp>
        <p:nvSpPr>
          <p:cNvPr id="101" name="Google Shape;101;p16"/>
          <p:cNvSpPr/>
          <p:nvPr/>
        </p:nvSpPr>
        <p:spPr>
          <a:xfrm>
            <a:off x="432350" y="1304875"/>
            <a:ext cx="2469300" cy="607800"/>
          </a:xfrm>
          <a:prstGeom prst="homePlate">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02" name="Google Shape;102;p16"/>
          <p:cNvSpPr txBox="1">
            <a:spLocks noGrp="1"/>
          </p:cNvSpPr>
          <p:nvPr>
            <p:ph type="body" idx="4294967295"/>
          </p:nvPr>
        </p:nvSpPr>
        <p:spPr>
          <a:xfrm>
            <a:off x="432350" y="1451576"/>
            <a:ext cx="2257200" cy="314400"/>
          </a:xfrm>
          <a:prstGeom prst="rect">
            <a:avLst/>
          </a:prstGeom>
        </p:spPr>
        <p:txBody>
          <a:bodyPr spcFirstLastPara="1" wrap="square" lIns="91425" tIns="91425" rIns="91425" bIns="91425" anchor="ctr" anchorCtr="0">
            <a:noAutofit/>
          </a:bodyPr>
          <a:lstStyle/>
          <a:p>
            <a:pPr marL="0" lvl="0" indent="0">
              <a:lnSpc>
                <a:spcPct val="100000"/>
              </a:lnSpc>
              <a:spcBef>
                <a:spcPts val="0"/>
              </a:spcBef>
              <a:spcAft>
                <a:spcPts val="0"/>
              </a:spcAft>
              <a:buNone/>
            </a:pPr>
            <a:r>
              <a:rPr lang="en" dirty="0">
                <a:solidFill>
                  <a:schemeClr val="lt1"/>
                </a:solidFill>
              </a:rPr>
              <a:t>Challenge 1</a:t>
            </a:r>
            <a:endParaRPr dirty="0">
              <a:solidFill>
                <a:schemeClr val="lt1"/>
              </a:solidFill>
            </a:endParaRPr>
          </a:p>
        </p:txBody>
      </p:sp>
      <p:sp>
        <p:nvSpPr>
          <p:cNvPr id="103" name="Google Shape;103;p16"/>
          <p:cNvSpPr txBox="1">
            <a:spLocks noGrp="1"/>
          </p:cNvSpPr>
          <p:nvPr>
            <p:ph type="body" idx="4294967295"/>
          </p:nvPr>
        </p:nvSpPr>
        <p:spPr>
          <a:xfrm>
            <a:off x="432350" y="2070575"/>
            <a:ext cx="2471700" cy="2650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600" b="1" dirty="0"/>
              <a:t>User Account Management</a:t>
            </a:r>
            <a:endParaRPr sz="1600" b="1" dirty="0"/>
          </a:p>
          <a:p>
            <a:pPr marL="0" lvl="0" indent="0">
              <a:spcBef>
                <a:spcPts val="800"/>
              </a:spcBef>
              <a:spcAft>
                <a:spcPts val="800"/>
              </a:spcAft>
              <a:buNone/>
            </a:pPr>
            <a:r>
              <a:rPr lang="en" sz="1600" dirty="0"/>
              <a:t>User should be able to register, log-in and log-out. Using Multiple Authentication providers will be preferable.</a:t>
            </a:r>
            <a:endParaRPr sz="1600" dirty="0"/>
          </a:p>
        </p:txBody>
      </p:sp>
      <p:sp>
        <p:nvSpPr>
          <p:cNvPr id="104" name="Google Shape;104;p16"/>
          <p:cNvSpPr/>
          <p:nvPr/>
        </p:nvSpPr>
        <p:spPr>
          <a:xfrm>
            <a:off x="3044777" y="1304875"/>
            <a:ext cx="2760600" cy="607800"/>
          </a:xfrm>
          <a:prstGeom prst="chevron">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05" name="Google Shape;105;p16"/>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nSpc>
                <a:spcPct val="100000"/>
              </a:lnSpc>
              <a:spcBef>
                <a:spcPts val="0"/>
              </a:spcBef>
              <a:spcAft>
                <a:spcPts val="0"/>
              </a:spcAft>
              <a:buNone/>
            </a:pPr>
            <a:r>
              <a:rPr lang="en" dirty="0">
                <a:solidFill>
                  <a:schemeClr val="lt1"/>
                </a:solidFill>
              </a:rPr>
              <a:t>Challenge 2</a:t>
            </a:r>
            <a:endParaRPr dirty="0">
              <a:solidFill>
                <a:schemeClr val="lt1"/>
              </a:solidFill>
            </a:endParaRPr>
          </a:p>
        </p:txBody>
      </p:sp>
      <p:sp>
        <p:nvSpPr>
          <p:cNvPr id="106" name="Google Shape;106;p16"/>
          <p:cNvSpPr txBox="1">
            <a:spLocks noGrp="1"/>
          </p:cNvSpPr>
          <p:nvPr>
            <p:ph type="body" idx="4294967295"/>
          </p:nvPr>
        </p:nvSpPr>
        <p:spPr>
          <a:xfrm>
            <a:off x="3336146" y="2070575"/>
            <a:ext cx="2471700" cy="2650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600" b="1" dirty="0"/>
              <a:t>Location Tracking</a:t>
            </a:r>
            <a:endParaRPr sz="1600" b="1" dirty="0"/>
          </a:p>
          <a:p>
            <a:pPr marL="0" lvl="0" indent="0">
              <a:spcBef>
                <a:spcPts val="800"/>
              </a:spcBef>
              <a:spcAft>
                <a:spcPts val="800"/>
              </a:spcAft>
              <a:buNone/>
            </a:pPr>
            <a:r>
              <a:rPr lang="en" sz="1600" dirty="0"/>
              <a:t>Keep track of user’s location and store it in a remote database. Update the location of a user for all his contacts in real-time. </a:t>
            </a:r>
            <a:endParaRPr sz="1600" dirty="0"/>
          </a:p>
        </p:txBody>
      </p:sp>
      <p:sp>
        <p:nvSpPr>
          <p:cNvPr id="107" name="Google Shape;107;p16"/>
          <p:cNvSpPr/>
          <p:nvPr/>
        </p:nvSpPr>
        <p:spPr>
          <a:xfrm>
            <a:off x="5948502" y="1304875"/>
            <a:ext cx="2760600" cy="607800"/>
          </a:xfrm>
          <a:prstGeom prst="chevron">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08" name="Google Shape;108;p16"/>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nSpc>
                <a:spcPct val="100000"/>
              </a:lnSpc>
              <a:spcBef>
                <a:spcPts val="0"/>
              </a:spcBef>
              <a:spcAft>
                <a:spcPts val="0"/>
              </a:spcAft>
              <a:buNone/>
            </a:pPr>
            <a:r>
              <a:rPr lang="en" dirty="0">
                <a:solidFill>
                  <a:schemeClr val="lt1"/>
                </a:solidFill>
              </a:rPr>
              <a:t>Challenge 3</a:t>
            </a:r>
            <a:endParaRPr dirty="0">
              <a:solidFill>
                <a:schemeClr val="lt1"/>
              </a:solidFill>
            </a:endParaRPr>
          </a:p>
        </p:txBody>
      </p:sp>
      <p:sp>
        <p:nvSpPr>
          <p:cNvPr id="109" name="Google Shape;109;p16"/>
          <p:cNvSpPr txBox="1">
            <a:spLocks noGrp="1"/>
          </p:cNvSpPr>
          <p:nvPr>
            <p:ph type="body" idx="4294967295"/>
          </p:nvPr>
        </p:nvSpPr>
        <p:spPr>
          <a:xfrm>
            <a:off x="6254226" y="2070575"/>
            <a:ext cx="2471700" cy="2650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600" b="1" dirty="0"/>
              <a:t>Contacts Management</a:t>
            </a:r>
            <a:endParaRPr sz="1600" b="1" dirty="0"/>
          </a:p>
          <a:p>
            <a:pPr marL="0" lvl="0" indent="0">
              <a:spcBef>
                <a:spcPts val="800"/>
              </a:spcBef>
              <a:spcAft>
                <a:spcPts val="800"/>
              </a:spcAft>
              <a:buNone/>
            </a:pPr>
            <a:r>
              <a:rPr lang="en" sz="1600" dirty="0"/>
              <a:t>Users should be able to add and remove one another as their contacts, so they could keep track of one another. </a:t>
            </a:r>
            <a:endParaRPr sz="1600" dirty="0"/>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wipe(left)">
                                      <p:cBhvr>
                                        <p:cTn id="7" dur="500"/>
                                        <p:tgtEl>
                                          <p:spTgt spid="10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2">
                                            <p:txEl>
                                              <p:pRg st="0" end="0"/>
                                            </p:txEl>
                                          </p:spTgt>
                                        </p:tgtEl>
                                        <p:attrNameLst>
                                          <p:attrName>style.visibility</p:attrName>
                                        </p:attrNameLst>
                                      </p:cBhvr>
                                      <p:to>
                                        <p:strVal val="visible"/>
                                      </p:to>
                                    </p:set>
                                    <p:animEffect transition="in" filter="wipe(left)">
                                      <p:cBhvr>
                                        <p:cTn id="10" dur="500"/>
                                        <p:tgtEl>
                                          <p:spTgt spid="102">
                                            <p:txEl>
                                              <p:pRg st="0" end="0"/>
                                            </p:txEl>
                                          </p:spTgt>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3">
                                            <p:txEl>
                                              <p:pRg st="0" end="0"/>
                                            </p:txEl>
                                          </p:spTgt>
                                        </p:tgtEl>
                                        <p:attrNameLst>
                                          <p:attrName>style.visibility</p:attrName>
                                        </p:attrNameLst>
                                      </p:cBhvr>
                                      <p:to>
                                        <p:strVal val="visible"/>
                                      </p:to>
                                    </p:set>
                                    <p:animEffect transition="in" filter="wipe(left)">
                                      <p:cBhvr>
                                        <p:cTn id="13" dur="500"/>
                                        <p:tgtEl>
                                          <p:spTgt spid="103">
                                            <p:txEl>
                                              <p:pRg st="0" end="0"/>
                                            </p:txEl>
                                          </p:spTgt>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103">
                                            <p:txEl>
                                              <p:pRg st="1" end="1"/>
                                            </p:txEl>
                                          </p:spTgt>
                                        </p:tgtEl>
                                        <p:attrNameLst>
                                          <p:attrName>style.visibility</p:attrName>
                                        </p:attrNameLst>
                                      </p:cBhvr>
                                      <p:to>
                                        <p:strVal val="visible"/>
                                      </p:to>
                                    </p:set>
                                    <p:animEffect transition="in" filter="wipe(left)">
                                      <p:cBhvr>
                                        <p:cTn id="16" dur="500"/>
                                        <p:tgtEl>
                                          <p:spTgt spid="10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104"/>
                                        </p:tgtEl>
                                        <p:attrNameLst>
                                          <p:attrName>style.visibility</p:attrName>
                                        </p:attrNameLst>
                                      </p:cBhvr>
                                      <p:to>
                                        <p:strVal val="visible"/>
                                      </p:to>
                                    </p:set>
                                    <p:animEffect transition="in" filter="wipe(left)">
                                      <p:cBhvr>
                                        <p:cTn id="21" dur="500"/>
                                        <p:tgtEl>
                                          <p:spTgt spid="104"/>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05">
                                            <p:txEl>
                                              <p:pRg st="0" end="0"/>
                                            </p:txEl>
                                          </p:spTgt>
                                        </p:tgtEl>
                                        <p:attrNameLst>
                                          <p:attrName>style.visibility</p:attrName>
                                        </p:attrNameLst>
                                      </p:cBhvr>
                                      <p:to>
                                        <p:strVal val="visible"/>
                                      </p:to>
                                    </p:set>
                                    <p:animEffect transition="in" filter="wipe(left)">
                                      <p:cBhvr>
                                        <p:cTn id="24" dur="500"/>
                                        <p:tgtEl>
                                          <p:spTgt spid="105">
                                            <p:txEl>
                                              <p:pRg st="0" end="0"/>
                                            </p:txEl>
                                          </p:spTgt>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106">
                                            <p:txEl>
                                              <p:pRg st="0" end="0"/>
                                            </p:txEl>
                                          </p:spTgt>
                                        </p:tgtEl>
                                        <p:attrNameLst>
                                          <p:attrName>style.visibility</p:attrName>
                                        </p:attrNameLst>
                                      </p:cBhvr>
                                      <p:to>
                                        <p:strVal val="visible"/>
                                      </p:to>
                                    </p:set>
                                    <p:animEffect transition="in" filter="wipe(left)">
                                      <p:cBhvr>
                                        <p:cTn id="27" dur="500"/>
                                        <p:tgtEl>
                                          <p:spTgt spid="106">
                                            <p:txEl>
                                              <p:pRg st="0" end="0"/>
                                            </p:txEl>
                                          </p:spTgt>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106">
                                            <p:txEl>
                                              <p:pRg st="1" end="1"/>
                                            </p:txEl>
                                          </p:spTgt>
                                        </p:tgtEl>
                                        <p:attrNameLst>
                                          <p:attrName>style.visibility</p:attrName>
                                        </p:attrNameLst>
                                      </p:cBhvr>
                                      <p:to>
                                        <p:strVal val="visible"/>
                                      </p:to>
                                    </p:set>
                                    <p:animEffect transition="in" filter="wipe(left)">
                                      <p:cBhvr>
                                        <p:cTn id="30" dur="500"/>
                                        <p:tgtEl>
                                          <p:spTgt spid="106">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108">
                                            <p:txEl>
                                              <p:pRg st="0" end="0"/>
                                            </p:txEl>
                                          </p:spTgt>
                                        </p:tgtEl>
                                        <p:attrNameLst>
                                          <p:attrName>style.visibility</p:attrName>
                                        </p:attrNameLst>
                                      </p:cBhvr>
                                      <p:to>
                                        <p:strVal val="visible"/>
                                      </p:to>
                                    </p:set>
                                    <p:animEffect transition="in" filter="wipe(left)">
                                      <p:cBhvr>
                                        <p:cTn id="35" dur="500"/>
                                        <p:tgtEl>
                                          <p:spTgt spid="108">
                                            <p:txEl>
                                              <p:pRg st="0" end="0"/>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07"/>
                                        </p:tgtEl>
                                        <p:attrNameLst>
                                          <p:attrName>style.visibility</p:attrName>
                                        </p:attrNameLst>
                                      </p:cBhvr>
                                      <p:to>
                                        <p:strVal val="visible"/>
                                      </p:to>
                                    </p:set>
                                    <p:animEffect transition="in" filter="wipe(left)">
                                      <p:cBhvr>
                                        <p:cTn id="38" dur="500"/>
                                        <p:tgtEl>
                                          <p:spTgt spid="107"/>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109">
                                            <p:txEl>
                                              <p:pRg st="0" end="0"/>
                                            </p:txEl>
                                          </p:spTgt>
                                        </p:tgtEl>
                                        <p:attrNameLst>
                                          <p:attrName>style.visibility</p:attrName>
                                        </p:attrNameLst>
                                      </p:cBhvr>
                                      <p:to>
                                        <p:strVal val="visible"/>
                                      </p:to>
                                    </p:set>
                                    <p:animEffect transition="in" filter="wipe(left)">
                                      <p:cBhvr>
                                        <p:cTn id="41" dur="500"/>
                                        <p:tgtEl>
                                          <p:spTgt spid="109">
                                            <p:txEl>
                                              <p:pRg st="0" end="0"/>
                                            </p:txEl>
                                          </p:spTgt>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109">
                                            <p:txEl>
                                              <p:pRg st="1" end="1"/>
                                            </p:txEl>
                                          </p:spTgt>
                                        </p:tgtEl>
                                        <p:attrNameLst>
                                          <p:attrName>style.visibility</p:attrName>
                                        </p:attrNameLst>
                                      </p:cBhvr>
                                      <p:to>
                                        <p:strVal val="visible"/>
                                      </p:to>
                                    </p:set>
                                    <p:animEffect transition="in" filter="wipe(left)">
                                      <p:cBhvr>
                                        <p:cTn id="44" dur="500"/>
                                        <p:tgtEl>
                                          <p:spTgt spid="10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P spid="102" grpId="0" build="p"/>
      <p:bldP spid="103" grpId="0" uiExpand="1" build="p"/>
      <p:bldP spid="104" grpId="0" animBg="1"/>
      <p:bldP spid="105" grpId="0" build="p"/>
      <p:bldP spid="106" grpId="0" uiExpand="1" build="p"/>
      <p:bldP spid="107" grpId="0" animBg="1"/>
      <p:bldP spid="108" grpId="0" build="p"/>
      <p:bldP spid="109"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65EE5"/>
        </a:solidFill>
        <a:effectLst/>
      </p:bgPr>
    </p:bg>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Challenges deep-dive</a:t>
            </a:r>
            <a:endParaRPr/>
          </a:p>
        </p:txBody>
      </p:sp>
      <p:sp>
        <p:nvSpPr>
          <p:cNvPr id="115" name="Google Shape;115;p17"/>
          <p:cNvSpPr/>
          <p:nvPr/>
        </p:nvSpPr>
        <p:spPr>
          <a:xfrm>
            <a:off x="432350" y="1304875"/>
            <a:ext cx="2469300" cy="607800"/>
          </a:xfrm>
          <a:prstGeom prst="homePlate">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16" name="Google Shape;116;p17"/>
          <p:cNvSpPr txBox="1">
            <a:spLocks noGrp="1"/>
          </p:cNvSpPr>
          <p:nvPr>
            <p:ph type="body" idx="4294967295"/>
          </p:nvPr>
        </p:nvSpPr>
        <p:spPr>
          <a:xfrm>
            <a:off x="432350" y="1451576"/>
            <a:ext cx="2257200" cy="314400"/>
          </a:xfrm>
          <a:prstGeom prst="rect">
            <a:avLst/>
          </a:prstGeom>
        </p:spPr>
        <p:txBody>
          <a:bodyPr spcFirstLastPara="1" wrap="square" lIns="91425" tIns="91425" rIns="91425" bIns="91425" anchor="ctr" anchorCtr="0">
            <a:noAutofit/>
          </a:bodyPr>
          <a:lstStyle/>
          <a:p>
            <a:pPr marL="0" lvl="0" indent="0" rtl="0">
              <a:lnSpc>
                <a:spcPct val="100000"/>
              </a:lnSpc>
              <a:spcBef>
                <a:spcPts val="0"/>
              </a:spcBef>
              <a:spcAft>
                <a:spcPts val="0"/>
              </a:spcAft>
              <a:buNone/>
            </a:pPr>
            <a:r>
              <a:rPr lang="en">
                <a:solidFill>
                  <a:schemeClr val="lt1"/>
                </a:solidFill>
              </a:rPr>
              <a:t>Challenge 4</a:t>
            </a:r>
            <a:endParaRPr>
              <a:solidFill>
                <a:schemeClr val="lt1"/>
              </a:solidFill>
            </a:endParaRPr>
          </a:p>
        </p:txBody>
      </p:sp>
      <p:sp>
        <p:nvSpPr>
          <p:cNvPr id="117" name="Google Shape;117;p17"/>
          <p:cNvSpPr txBox="1">
            <a:spLocks noGrp="1"/>
          </p:cNvSpPr>
          <p:nvPr>
            <p:ph type="body" idx="4294967295"/>
          </p:nvPr>
        </p:nvSpPr>
        <p:spPr>
          <a:xfrm>
            <a:off x="432350" y="2070575"/>
            <a:ext cx="2471700" cy="2650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600" b="1"/>
              <a:t>Augmented Reality</a:t>
            </a:r>
            <a:endParaRPr sz="1600" b="1"/>
          </a:p>
          <a:p>
            <a:pPr marL="0" lvl="0" indent="0" rtl="0">
              <a:spcBef>
                <a:spcPts val="800"/>
              </a:spcBef>
              <a:spcAft>
                <a:spcPts val="800"/>
              </a:spcAft>
              <a:buNone/>
            </a:pPr>
            <a:r>
              <a:rPr lang="en" sz="1600"/>
              <a:t>Use Augmented Reality, if it is supported on the end-user’s device, to visualize the location marker of a user in real-world.</a:t>
            </a:r>
            <a:endParaRPr sz="1600"/>
          </a:p>
        </p:txBody>
      </p:sp>
      <p:sp>
        <p:nvSpPr>
          <p:cNvPr id="118" name="Google Shape;118;p17"/>
          <p:cNvSpPr/>
          <p:nvPr/>
        </p:nvSpPr>
        <p:spPr>
          <a:xfrm>
            <a:off x="3044777" y="1304875"/>
            <a:ext cx="2760600" cy="607800"/>
          </a:xfrm>
          <a:prstGeom prst="chevron">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19" name="Google Shape;119;p17"/>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rtl="0">
              <a:lnSpc>
                <a:spcPct val="100000"/>
              </a:lnSpc>
              <a:spcBef>
                <a:spcPts val="0"/>
              </a:spcBef>
              <a:spcAft>
                <a:spcPts val="0"/>
              </a:spcAft>
              <a:buNone/>
            </a:pPr>
            <a:r>
              <a:rPr lang="en">
                <a:solidFill>
                  <a:schemeClr val="lt1"/>
                </a:solidFill>
              </a:rPr>
              <a:t>Challenge 5</a:t>
            </a:r>
            <a:endParaRPr>
              <a:solidFill>
                <a:schemeClr val="lt1"/>
              </a:solidFill>
            </a:endParaRPr>
          </a:p>
        </p:txBody>
      </p:sp>
      <p:sp>
        <p:nvSpPr>
          <p:cNvPr id="120" name="Google Shape;120;p17"/>
          <p:cNvSpPr txBox="1">
            <a:spLocks noGrp="1"/>
          </p:cNvSpPr>
          <p:nvPr>
            <p:ph type="body" idx="4294967295"/>
          </p:nvPr>
        </p:nvSpPr>
        <p:spPr>
          <a:xfrm>
            <a:off x="3336146" y="2070575"/>
            <a:ext cx="2471700" cy="2650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600" b="1"/>
              <a:t>Real-time Chat</a:t>
            </a:r>
            <a:endParaRPr sz="1600" b="1"/>
          </a:p>
          <a:p>
            <a:pPr marL="0" lvl="0" indent="0" rtl="0">
              <a:spcBef>
                <a:spcPts val="800"/>
              </a:spcBef>
              <a:spcAft>
                <a:spcPts val="800"/>
              </a:spcAft>
              <a:buNone/>
            </a:pPr>
            <a:r>
              <a:rPr lang="en" sz="1600"/>
              <a:t>Add chat functionality into the app so users could easily communicate when navigating, without leaving the app.</a:t>
            </a:r>
            <a:endParaRPr sz="1600"/>
          </a:p>
        </p:txBody>
      </p:sp>
      <p:sp>
        <p:nvSpPr>
          <p:cNvPr id="121" name="Google Shape;121;p17"/>
          <p:cNvSpPr/>
          <p:nvPr/>
        </p:nvSpPr>
        <p:spPr>
          <a:xfrm>
            <a:off x="5948502" y="1304875"/>
            <a:ext cx="2760600" cy="607800"/>
          </a:xfrm>
          <a:prstGeom prst="chevron">
            <a:avLst>
              <a:gd name="adj" fmla="val 50000"/>
            </a:avLst>
          </a:prstGeom>
          <a:solidFill>
            <a:srgbClr val="865EE5"/>
          </a:solidFill>
          <a:ln>
            <a:noFill/>
          </a:ln>
        </p:spPr>
        <p:txBody>
          <a:bodyPr spcFirstLastPara="1" wrap="square" lIns="121875" tIns="121875" rIns="121875" bIns="121875" anchor="ctr" anchorCtr="0">
            <a:noAutofit/>
          </a:bodyPr>
          <a:lstStyle/>
          <a:p>
            <a:pPr marL="0" lvl="0" indent="0">
              <a:spcBef>
                <a:spcPts val="0"/>
              </a:spcBef>
              <a:spcAft>
                <a:spcPts val="0"/>
              </a:spcAft>
              <a:buNone/>
            </a:pPr>
            <a:endParaRPr/>
          </a:p>
        </p:txBody>
      </p:sp>
      <p:sp>
        <p:nvSpPr>
          <p:cNvPr id="122" name="Google Shape;122;p17"/>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rtl="0">
              <a:lnSpc>
                <a:spcPct val="100000"/>
              </a:lnSpc>
              <a:spcBef>
                <a:spcPts val="0"/>
              </a:spcBef>
              <a:spcAft>
                <a:spcPts val="0"/>
              </a:spcAft>
              <a:buNone/>
            </a:pPr>
            <a:r>
              <a:rPr lang="en" dirty="0">
                <a:solidFill>
                  <a:schemeClr val="lt1"/>
                </a:solidFill>
              </a:rPr>
              <a:t>Challenge 6</a:t>
            </a:r>
            <a:endParaRPr dirty="0">
              <a:solidFill>
                <a:schemeClr val="lt1"/>
              </a:solidFill>
            </a:endParaRPr>
          </a:p>
        </p:txBody>
      </p:sp>
      <p:sp>
        <p:nvSpPr>
          <p:cNvPr id="123" name="Google Shape;123;p17"/>
          <p:cNvSpPr txBox="1">
            <a:spLocks noGrp="1"/>
          </p:cNvSpPr>
          <p:nvPr>
            <p:ph type="body" idx="4294967295"/>
          </p:nvPr>
        </p:nvSpPr>
        <p:spPr>
          <a:xfrm>
            <a:off x="6254226" y="2070575"/>
            <a:ext cx="2471700" cy="2650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600" b="1"/>
              <a:t>Chat-Bot Integration</a:t>
            </a:r>
            <a:endParaRPr sz="1600" b="1"/>
          </a:p>
          <a:p>
            <a:pPr marL="0" lvl="0" indent="0" rtl="0">
              <a:spcBef>
                <a:spcPts val="800"/>
              </a:spcBef>
              <a:spcAft>
                <a:spcPts val="800"/>
              </a:spcAft>
              <a:buNone/>
            </a:pPr>
            <a:r>
              <a:rPr lang="en" sz="1600"/>
              <a:t>Integrate a chat-bot into the application so it could answer common queries, and provide an effective and enjoyable experience to the users.</a:t>
            </a:r>
            <a:endParaRPr sz="1600"/>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5"/>
                                        </p:tgtEl>
                                        <p:attrNameLst>
                                          <p:attrName>style.visibility</p:attrName>
                                        </p:attrNameLst>
                                      </p:cBhvr>
                                      <p:to>
                                        <p:strVal val="visible"/>
                                      </p:to>
                                    </p:set>
                                    <p:animEffect transition="in" filter="wipe(left)">
                                      <p:cBhvr>
                                        <p:cTn id="7" dur="500"/>
                                        <p:tgtEl>
                                          <p:spTgt spid="11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16">
                                            <p:txEl>
                                              <p:pRg st="0" end="0"/>
                                            </p:txEl>
                                          </p:spTgt>
                                        </p:tgtEl>
                                        <p:attrNameLst>
                                          <p:attrName>style.visibility</p:attrName>
                                        </p:attrNameLst>
                                      </p:cBhvr>
                                      <p:to>
                                        <p:strVal val="visible"/>
                                      </p:to>
                                    </p:set>
                                    <p:animEffect transition="in" filter="wipe(left)">
                                      <p:cBhvr>
                                        <p:cTn id="10" dur="500"/>
                                        <p:tgtEl>
                                          <p:spTgt spid="116">
                                            <p:txEl>
                                              <p:pRg st="0" end="0"/>
                                            </p:txEl>
                                          </p:spTgt>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17">
                                            <p:txEl>
                                              <p:pRg st="0" end="0"/>
                                            </p:txEl>
                                          </p:spTgt>
                                        </p:tgtEl>
                                        <p:attrNameLst>
                                          <p:attrName>style.visibility</p:attrName>
                                        </p:attrNameLst>
                                      </p:cBhvr>
                                      <p:to>
                                        <p:strVal val="visible"/>
                                      </p:to>
                                    </p:set>
                                    <p:animEffect transition="in" filter="wipe(left)">
                                      <p:cBhvr>
                                        <p:cTn id="13" dur="500"/>
                                        <p:tgtEl>
                                          <p:spTgt spid="117">
                                            <p:txEl>
                                              <p:pRg st="0" end="0"/>
                                            </p:txEl>
                                          </p:spTgt>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117">
                                            <p:txEl>
                                              <p:pRg st="1" end="1"/>
                                            </p:txEl>
                                          </p:spTgt>
                                        </p:tgtEl>
                                        <p:attrNameLst>
                                          <p:attrName>style.visibility</p:attrName>
                                        </p:attrNameLst>
                                      </p:cBhvr>
                                      <p:to>
                                        <p:strVal val="visible"/>
                                      </p:to>
                                    </p:set>
                                    <p:animEffect transition="in" filter="wipe(left)">
                                      <p:cBhvr>
                                        <p:cTn id="16" dur="500"/>
                                        <p:tgtEl>
                                          <p:spTgt spid="117">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118"/>
                                        </p:tgtEl>
                                        <p:attrNameLst>
                                          <p:attrName>style.visibility</p:attrName>
                                        </p:attrNameLst>
                                      </p:cBhvr>
                                      <p:to>
                                        <p:strVal val="visible"/>
                                      </p:to>
                                    </p:set>
                                    <p:animEffect transition="in" filter="wipe(left)">
                                      <p:cBhvr>
                                        <p:cTn id="21" dur="500"/>
                                        <p:tgtEl>
                                          <p:spTgt spid="118"/>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19">
                                            <p:txEl>
                                              <p:pRg st="0" end="0"/>
                                            </p:txEl>
                                          </p:spTgt>
                                        </p:tgtEl>
                                        <p:attrNameLst>
                                          <p:attrName>style.visibility</p:attrName>
                                        </p:attrNameLst>
                                      </p:cBhvr>
                                      <p:to>
                                        <p:strVal val="visible"/>
                                      </p:to>
                                    </p:set>
                                    <p:animEffect transition="in" filter="wipe(left)">
                                      <p:cBhvr>
                                        <p:cTn id="24" dur="500"/>
                                        <p:tgtEl>
                                          <p:spTgt spid="119">
                                            <p:txEl>
                                              <p:pRg st="0" end="0"/>
                                            </p:txEl>
                                          </p:spTgt>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120">
                                            <p:txEl>
                                              <p:pRg st="0" end="0"/>
                                            </p:txEl>
                                          </p:spTgt>
                                        </p:tgtEl>
                                        <p:attrNameLst>
                                          <p:attrName>style.visibility</p:attrName>
                                        </p:attrNameLst>
                                      </p:cBhvr>
                                      <p:to>
                                        <p:strVal val="visible"/>
                                      </p:to>
                                    </p:set>
                                    <p:animEffect transition="in" filter="wipe(left)">
                                      <p:cBhvr>
                                        <p:cTn id="27" dur="500"/>
                                        <p:tgtEl>
                                          <p:spTgt spid="120">
                                            <p:txEl>
                                              <p:pRg st="0" end="0"/>
                                            </p:txEl>
                                          </p:spTgt>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120">
                                            <p:txEl>
                                              <p:pRg st="1" end="1"/>
                                            </p:txEl>
                                          </p:spTgt>
                                        </p:tgtEl>
                                        <p:attrNameLst>
                                          <p:attrName>style.visibility</p:attrName>
                                        </p:attrNameLst>
                                      </p:cBhvr>
                                      <p:to>
                                        <p:strVal val="visible"/>
                                      </p:to>
                                    </p:set>
                                    <p:animEffect transition="in" filter="wipe(left)">
                                      <p:cBhvr>
                                        <p:cTn id="30" dur="500"/>
                                        <p:tgtEl>
                                          <p:spTgt spid="120">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122">
                                            <p:txEl>
                                              <p:pRg st="0" end="0"/>
                                            </p:txEl>
                                          </p:spTgt>
                                        </p:tgtEl>
                                        <p:attrNameLst>
                                          <p:attrName>style.visibility</p:attrName>
                                        </p:attrNameLst>
                                      </p:cBhvr>
                                      <p:to>
                                        <p:strVal val="visible"/>
                                      </p:to>
                                    </p:set>
                                    <p:animEffect transition="in" filter="wipe(left)">
                                      <p:cBhvr>
                                        <p:cTn id="35" dur="500"/>
                                        <p:tgtEl>
                                          <p:spTgt spid="122">
                                            <p:txEl>
                                              <p:pRg st="0" end="0"/>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21"/>
                                        </p:tgtEl>
                                        <p:attrNameLst>
                                          <p:attrName>style.visibility</p:attrName>
                                        </p:attrNameLst>
                                      </p:cBhvr>
                                      <p:to>
                                        <p:strVal val="visible"/>
                                      </p:to>
                                    </p:set>
                                    <p:animEffect transition="in" filter="wipe(left)">
                                      <p:cBhvr>
                                        <p:cTn id="38" dur="500"/>
                                        <p:tgtEl>
                                          <p:spTgt spid="121"/>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123">
                                            <p:txEl>
                                              <p:pRg st="0" end="0"/>
                                            </p:txEl>
                                          </p:spTgt>
                                        </p:tgtEl>
                                        <p:attrNameLst>
                                          <p:attrName>style.visibility</p:attrName>
                                        </p:attrNameLst>
                                      </p:cBhvr>
                                      <p:to>
                                        <p:strVal val="visible"/>
                                      </p:to>
                                    </p:set>
                                    <p:animEffect transition="in" filter="wipe(left)">
                                      <p:cBhvr>
                                        <p:cTn id="41" dur="500"/>
                                        <p:tgtEl>
                                          <p:spTgt spid="123">
                                            <p:txEl>
                                              <p:pRg st="0" end="0"/>
                                            </p:txEl>
                                          </p:spTgt>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123">
                                            <p:txEl>
                                              <p:pRg st="1" end="1"/>
                                            </p:txEl>
                                          </p:spTgt>
                                        </p:tgtEl>
                                        <p:attrNameLst>
                                          <p:attrName>style.visibility</p:attrName>
                                        </p:attrNameLst>
                                      </p:cBhvr>
                                      <p:to>
                                        <p:strVal val="visible"/>
                                      </p:to>
                                    </p:set>
                                    <p:animEffect transition="in" filter="wipe(left)">
                                      <p:cBhvr>
                                        <p:cTn id="44" dur="500"/>
                                        <p:tgtEl>
                                          <p:spTgt spid="12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animBg="1"/>
      <p:bldP spid="116" grpId="0" build="p"/>
      <p:bldP spid="117" grpId="0" uiExpand="1" build="p"/>
      <p:bldP spid="118" grpId="0" animBg="1"/>
      <p:bldP spid="119" grpId="0" build="p"/>
      <p:bldP spid="120" grpId="0" uiExpand="1" build="p"/>
      <p:bldP spid="121" grpId="0" animBg="1"/>
      <p:bldP spid="122" grpId="0" build="p"/>
      <p:bldP spid="12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27"/>
        <p:cNvGrpSpPr/>
        <p:nvPr/>
      </p:nvGrpSpPr>
      <p:grpSpPr>
        <a:xfrm>
          <a:off x="0" y="0"/>
          <a:ext cx="0" cy="0"/>
          <a:chOff x="0" y="0"/>
          <a:chExt cx="0" cy="0"/>
        </a:xfrm>
      </p:grpSpPr>
      <p:sp>
        <p:nvSpPr>
          <p:cNvPr id="128" name="Google Shape;128;p18"/>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Implementation</a:t>
            </a:r>
            <a:endParaRPr/>
          </a:p>
        </p:txBody>
      </p:sp>
      <p:pic>
        <p:nvPicPr>
          <p:cNvPr id="5" name="Graphic 4">
            <a:extLst>
              <a:ext uri="{FF2B5EF4-FFF2-40B4-BE49-F238E27FC236}">
                <a16:creationId xmlns:a16="http://schemas.microsoft.com/office/drawing/2014/main" id="{A95468D3-4AF6-488A-9D46-4B5CDA769EA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30847" y="57018"/>
            <a:ext cx="3652203" cy="502946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64CFE5"/>
        </a:solidFill>
        <a:effectLst/>
      </p:bgPr>
    </p:bg>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User Account Management</a:t>
            </a:r>
            <a:endParaRPr/>
          </a:p>
        </p:txBody>
      </p:sp>
      <p:sp>
        <p:nvSpPr>
          <p:cNvPr id="134" name="Google Shape;134;p1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Register, Login, Logout</a:t>
            </a:r>
            <a:endParaRPr/>
          </a:p>
        </p:txBody>
      </p:sp>
      <p:sp>
        <p:nvSpPr>
          <p:cNvPr id="135" name="Google Shape;135;p1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spcBef>
                <a:spcPts val="0"/>
              </a:spcBef>
              <a:spcAft>
                <a:spcPts val="1600"/>
              </a:spcAft>
              <a:buNone/>
            </a:pPr>
            <a:r>
              <a:rPr lang="en" dirty="0">
                <a:solidFill>
                  <a:schemeClr val="accent1"/>
                </a:solidFill>
              </a:rPr>
              <a:t>Firebase Authentication </a:t>
            </a:r>
            <a:r>
              <a:rPr lang="en" dirty="0"/>
              <a:t>provides backend services, easy-to-use SDKs, and ready-made UI libraries to authenticate users.</a:t>
            </a:r>
            <a:endParaRPr dirty="0"/>
          </a:p>
        </p:txBody>
      </p:sp>
    </p:spTree>
  </p:cSld>
  <p:clrMapOvr>
    <a:masterClrMapping/>
  </p:clrMapOvr>
  <p:transition spd="slow">
    <p:push dir="u"/>
  </p:transition>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448</TotalTime>
  <Words>1102</Words>
  <Application>Microsoft Office PowerPoint</Application>
  <PresentationFormat>On-screen Show (16:9)</PresentationFormat>
  <Paragraphs>108</Paragraphs>
  <Slides>25</Slides>
  <Notes>23</Notes>
  <HiddenSlides>0</HiddenSlides>
  <MMClips>9</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Roboto</vt:lpstr>
      <vt:lpstr>Arial</vt:lpstr>
      <vt:lpstr>Material</vt:lpstr>
      <vt:lpstr>Real-time Location Tracking and Visualization using Augmented Reality</vt:lpstr>
      <vt:lpstr>Augmented Reality</vt:lpstr>
      <vt:lpstr>PowerPoint Presentation</vt:lpstr>
      <vt:lpstr>PowerPoint Presentation</vt:lpstr>
      <vt:lpstr>The problem</vt:lpstr>
      <vt:lpstr>Challenges deep-dive</vt:lpstr>
      <vt:lpstr>Challenges deep-dive</vt:lpstr>
      <vt:lpstr>Implementation</vt:lpstr>
      <vt:lpstr>User Account Management</vt:lpstr>
      <vt:lpstr>UML Diagram</vt:lpstr>
      <vt:lpstr>ERD Diagram</vt:lpstr>
      <vt:lpstr>User Account Management</vt:lpstr>
      <vt:lpstr>Location Tracking</vt:lpstr>
      <vt:lpstr>Location Tracking</vt:lpstr>
      <vt:lpstr>Contacts Management</vt:lpstr>
      <vt:lpstr>Contacts Management</vt:lpstr>
      <vt:lpstr>Augmented Reality</vt:lpstr>
      <vt:lpstr>Augmented Reality</vt:lpstr>
      <vt:lpstr>Augmented Reality</vt:lpstr>
      <vt:lpstr>Augmented Reality</vt:lpstr>
      <vt:lpstr>Real-time Chat</vt:lpstr>
      <vt:lpstr>Real-time Chat</vt:lpstr>
      <vt:lpstr>Chat-Bot Integration</vt:lpstr>
      <vt:lpstr>Chat-Bot Integration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Real-time Location Tracking and Visualization using Augmented Reality</dc:title>
  <cp:lastModifiedBy>Aadam ‍</cp:lastModifiedBy>
  <cp:revision>21</cp:revision>
  <dcterms:modified xsi:type="dcterms:W3CDTF">2018-09-04T02:45:14Z</dcterms:modified>
</cp:coreProperties>
</file>